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4.xml" ContentType="application/vnd.openxmlformats-officedocument.presentationml.notesSlide+xml"/>
  <Override PartName="/ppt/theme/themeOverride10.xml" ContentType="application/vnd.openxmlformats-officedocument.themeOverride+xml"/>
  <Override PartName="/ppt/notesSlides/notesSlide5.xml" ContentType="application/vnd.openxmlformats-officedocument.presentationml.notesSlide+xml"/>
  <Override PartName="/ppt/theme/themeOverride1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notesSlides/notesSlide8.xml" ContentType="application/vnd.openxmlformats-officedocument.presentationml.notesSlide+xml"/>
  <Override PartName="/ppt/theme/themeOverride1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0"/>
  </p:notesMasterIdLst>
  <p:sldIdLst>
    <p:sldId id="256" r:id="rId2"/>
    <p:sldId id="566" r:id="rId3"/>
    <p:sldId id="574" r:id="rId4"/>
    <p:sldId id="573" r:id="rId5"/>
    <p:sldId id="567" r:id="rId6"/>
    <p:sldId id="638" r:id="rId7"/>
    <p:sldId id="537" r:id="rId8"/>
    <p:sldId id="411" r:id="rId9"/>
    <p:sldId id="527" r:id="rId10"/>
    <p:sldId id="500" r:id="rId11"/>
    <p:sldId id="639" r:id="rId12"/>
    <p:sldId id="501" r:id="rId13"/>
    <p:sldId id="529" r:id="rId14"/>
    <p:sldId id="541" r:id="rId15"/>
    <p:sldId id="503" r:id="rId16"/>
    <p:sldId id="542" r:id="rId17"/>
    <p:sldId id="504" r:id="rId18"/>
    <p:sldId id="505" r:id="rId19"/>
    <p:sldId id="543" r:id="rId20"/>
    <p:sldId id="545" r:id="rId21"/>
    <p:sldId id="544" r:id="rId22"/>
    <p:sldId id="546" r:id="rId23"/>
    <p:sldId id="412" r:id="rId24"/>
    <p:sldId id="413" r:id="rId25"/>
    <p:sldId id="414" r:id="rId26"/>
    <p:sldId id="548" r:id="rId27"/>
    <p:sldId id="415" r:id="rId28"/>
    <p:sldId id="416" r:id="rId29"/>
    <p:sldId id="547" r:id="rId30"/>
    <p:sldId id="417" r:id="rId31"/>
    <p:sldId id="549" r:id="rId32"/>
    <p:sldId id="509" r:id="rId33"/>
    <p:sldId id="512" r:id="rId34"/>
    <p:sldId id="418" r:id="rId35"/>
    <p:sldId id="419" r:id="rId36"/>
    <p:sldId id="420" r:id="rId37"/>
    <p:sldId id="467" r:id="rId38"/>
    <p:sldId id="473" r:id="rId39"/>
    <p:sldId id="479" r:id="rId40"/>
    <p:sldId id="481" r:id="rId41"/>
    <p:sldId id="482" r:id="rId42"/>
    <p:sldId id="552" r:id="rId43"/>
    <p:sldId id="362" r:id="rId44"/>
    <p:sldId id="553" r:id="rId45"/>
    <p:sldId id="554" r:id="rId46"/>
    <p:sldId id="606" r:id="rId47"/>
    <p:sldId id="556" r:id="rId48"/>
    <p:sldId id="557" r:id="rId49"/>
    <p:sldId id="558" r:id="rId50"/>
    <p:sldId id="568" r:id="rId51"/>
    <p:sldId id="555" r:id="rId52"/>
    <p:sldId id="570" r:id="rId53"/>
    <p:sldId id="571" r:id="rId54"/>
    <p:sldId id="535" r:id="rId55"/>
    <p:sldId id="485" r:id="rId56"/>
    <p:sldId id="572" r:id="rId57"/>
    <p:sldId id="353" r:id="rId58"/>
    <p:sldId id="354" r:id="rId59"/>
    <p:sldId id="355" r:id="rId60"/>
    <p:sldId id="486" r:id="rId61"/>
    <p:sldId id="550" r:id="rId62"/>
    <p:sldId id="609" r:id="rId63"/>
    <p:sldId id="610" r:id="rId64"/>
    <p:sldId id="611" r:id="rId65"/>
    <p:sldId id="612" r:id="rId66"/>
    <p:sldId id="613" r:id="rId67"/>
    <p:sldId id="614" r:id="rId68"/>
    <p:sldId id="615" r:id="rId69"/>
    <p:sldId id="617" r:id="rId70"/>
    <p:sldId id="619" r:id="rId71"/>
    <p:sldId id="620" r:id="rId72"/>
    <p:sldId id="621" r:id="rId73"/>
    <p:sldId id="622" r:id="rId74"/>
    <p:sldId id="623" r:id="rId75"/>
    <p:sldId id="629" r:id="rId76"/>
    <p:sldId id="626" r:id="rId77"/>
    <p:sldId id="624" r:id="rId78"/>
    <p:sldId id="627" r:id="rId79"/>
    <p:sldId id="628" r:id="rId80"/>
    <p:sldId id="630" r:id="rId81"/>
    <p:sldId id="631" r:id="rId82"/>
    <p:sldId id="632" r:id="rId83"/>
    <p:sldId id="633" r:id="rId84"/>
    <p:sldId id="625" r:id="rId85"/>
    <p:sldId id="635" r:id="rId86"/>
    <p:sldId id="634" r:id="rId87"/>
    <p:sldId id="636" r:id="rId88"/>
    <p:sldId id="63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Michael Skoumal" initials="BMS" lastIdx="1" clrIdx="0"/>
  <p:cmAuthor id="2" name="Brent Michael Skoumal" initials="BMS [2]" lastIdx="1" clrIdx="1"/>
  <p:cmAuthor id="3" name="Brent Michael Skoumal" initials="BMS [2] [2]" lastIdx="1" clrIdx="2"/>
  <p:cmAuthor id="4" name="Brent Michael Skoumal" initials="BMS [2] [3]" lastIdx="1" clrIdx="3"/>
  <p:cmAuthor id="5" name="Brent Michael Skoumal" initials="BMS [2] [4]" lastIdx="1" clrIdx="4"/>
  <p:cmAuthor id="6" name="Brent Michael Skoumal" initials="BMS [2] [5]"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1790C-7DFF-4E8F-9720-0D2E5918D31A}" v="438" dt="2020-04-08T18:36:26.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84055"/>
  </p:normalViewPr>
  <p:slideViewPr>
    <p:cSldViewPr snapToGrid="0" snapToObjects="1">
      <p:cViewPr varScale="1">
        <p:scale>
          <a:sx n="100" d="100"/>
          <a:sy n="100" d="100"/>
        </p:scale>
        <p:origin x="39"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Wright" userId="96d5632f86e1cb83" providerId="LiveId" clId="{36F1790C-7DFF-4E8F-9720-0D2E5918D31A}"/>
    <pc:docChg chg="undo custSel addSld delSld modSld">
      <pc:chgData name="Brian Wright" userId="96d5632f86e1cb83" providerId="LiveId" clId="{36F1790C-7DFF-4E8F-9720-0D2E5918D31A}" dt="2020-04-08T20:21:54.667" v="1181" actId="20577"/>
      <pc:docMkLst>
        <pc:docMk/>
      </pc:docMkLst>
      <pc:sldChg chg="modSp modAnim">
        <pc:chgData name="Brian Wright" userId="96d5632f86e1cb83" providerId="LiveId" clId="{36F1790C-7DFF-4E8F-9720-0D2E5918D31A}" dt="2020-04-06T15:07:10.998" v="466"/>
        <pc:sldMkLst>
          <pc:docMk/>
          <pc:sldMk cId="1593044694" sldId="411"/>
        </pc:sldMkLst>
        <pc:spChg chg="mod">
          <ac:chgData name="Brian Wright" userId="96d5632f86e1cb83" providerId="LiveId" clId="{36F1790C-7DFF-4E8F-9720-0D2E5918D31A}" dt="2020-04-06T15:06:34.431" v="462" actId="403"/>
          <ac:spMkLst>
            <pc:docMk/>
            <pc:sldMk cId="1593044694" sldId="411"/>
            <ac:spMk id="3" creationId="{00000000-0000-0000-0000-000000000000}"/>
          </ac:spMkLst>
        </pc:spChg>
      </pc:sldChg>
      <pc:sldChg chg="addSp">
        <pc:chgData name="Brian Wright" userId="96d5632f86e1cb83" providerId="LiveId" clId="{36F1790C-7DFF-4E8F-9720-0D2E5918D31A}" dt="2020-04-08T18:36:26.143" v="1179"/>
        <pc:sldMkLst>
          <pc:docMk/>
          <pc:sldMk cId="603352959" sldId="414"/>
        </pc:sldMkLst>
        <pc:inkChg chg="add">
          <ac:chgData name="Brian Wright" userId="96d5632f86e1cb83" providerId="LiveId" clId="{36F1790C-7DFF-4E8F-9720-0D2E5918D31A}" dt="2020-04-08T18:36:26.143" v="1179"/>
          <ac:inkMkLst>
            <pc:docMk/>
            <pc:sldMk cId="603352959" sldId="414"/>
            <ac:inkMk id="5" creationId="{E838C031-87E0-4F86-8516-239F4BB7295A}"/>
          </ac:inkMkLst>
        </pc:inkChg>
      </pc:sldChg>
      <pc:sldChg chg="addSp">
        <pc:chgData name="Brian Wright" userId="96d5632f86e1cb83" providerId="LiveId" clId="{36F1790C-7DFF-4E8F-9720-0D2E5918D31A}" dt="2020-04-08T18:36:26.143" v="1179"/>
        <pc:sldMkLst>
          <pc:docMk/>
          <pc:sldMk cId="1495710480" sldId="416"/>
        </pc:sldMkLst>
        <pc:inkChg chg="add">
          <ac:chgData name="Brian Wright" userId="96d5632f86e1cb83" providerId="LiveId" clId="{36F1790C-7DFF-4E8F-9720-0D2E5918D31A}" dt="2020-04-08T18:36:26.143" v="1179"/>
          <ac:inkMkLst>
            <pc:docMk/>
            <pc:sldMk cId="1495710480" sldId="416"/>
            <ac:inkMk id="5" creationId="{4EB3AFFA-4C40-4100-A735-F275FCF6BC8F}"/>
          </ac:inkMkLst>
        </pc:inkChg>
      </pc:sldChg>
      <pc:sldChg chg="modSp modAnim">
        <pc:chgData name="Brian Wright" userId="96d5632f86e1cb83" providerId="LiveId" clId="{36F1790C-7DFF-4E8F-9720-0D2E5918D31A}" dt="2020-04-06T14:57:06.225" v="301"/>
        <pc:sldMkLst>
          <pc:docMk/>
          <pc:sldMk cId="519161664" sldId="418"/>
        </pc:sldMkLst>
        <pc:spChg chg="mod">
          <ac:chgData name="Brian Wright" userId="96d5632f86e1cb83" providerId="LiveId" clId="{36F1790C-7DFF-4E8F-9720-0D2E5918D31A}" dt="2020-04-06T14:56:29.549" v="297" actId="1076"/>
          <ac:spMkLst>
            <pc:docMk/>
            <pc:sldMk cId="519161664" sldId="418"/>
            <ac:spMk id="3" creationId="{00000000-0000-0000-0000-000000000000}"/>
          </ac:spMkLst>
        </pc:spChg>
      </pc:sldChg>
      <pc:sldChg chg="modSp">
        <pc:chgData name="Brian Wright" userId="96d5632f86e1cb83" providerId="LiveId" clId="{36F1790C-7DFF-4E8F-9720-0D2E5918D31A}" dt="2020-04-06T14:57:23.283" v="303" actId="1076"/>
        <pc:sldMkLst>
          <pc:docMk/>
          <pc:sldMk cId="324029087" sldId="419"/>
        </pc:sldMkLst>
        <pc:spChg chg="mod">
          <ac:chgData name="Brian Wright" userId="96d5632f86e1cb83" providerId="LiveId" clId="{36F1790C-7DFF-4E8F-9720-0D2E5918D31A}" dt="2020-04-06T14:57:23.283" v="303" actId="1076"/>
          <ac:spMkLst>
            <pc:docMk/>
            <pc:sldMk cId="324029087" sldId="419"/>
            <ac:spMk id="3" creationId="{00000000-0000-0000-0000-000000000000}"/>
          </ac:spMkLst>
        </pc:spChg>
      </pc:sldChg>
      <pc:sldChg chg="modSp modAnim">
        <pc:chgData name="Brian Wright" userId="96d5632f86e1cb83" providerId="LiveId" clId="{36F1790C-7DFF-4E8F-9720-0D2E5918D31A}" dt="2020-04-08T17:42:18.255" v="1178" actId="20577"/>
        <pc:sldMkLst>
          <pc:docMk/>
          <pc:sldMk cId="2085820064" sldId="420"/>
        </pc:sldMkLst>
        <pc:spChg chg="mod">
          <ac:chgData name="Brian Wright" userId="96d5632f86e1cb83" providerId="LiveId" clId="{36F1790C-7DFF-4E8F-9720-0D2E5918D31A}" dt="2020-04-08T17:42:18.255" v="1178" actId="20577"/>
          <ac:spMkLst>
            <pc:docMk/>
            <pc:sldMk cId="2085820064" sldId="420"/>
            <ac:spMk id="3" creationId="{00000000-0000-0000-0000-000000000000}"/>
          </ac:spMkLst>
        </pc:spChg>
      </pc:sldChg>
      <pc:sldChg chg="addSp modSp">
        <pc:chgData name="Brian Wright" userId="96d5632f86e1cb83" providerId="LiveId" clId="{36F1790C-7DFF-4E8F-9720-0D2E5918D31A}" dt="2020-04-07T14:53:23.898" v="995" actId="403"/>
        <pc:sldMkLst>
          <pc:docMk/>
          <pc:sldMk cId="1220168479" sldId="467"/>
        </pc:sldMkLst>
        <pc:spChg chg="add mod">
          <ac:chgData name="Brian Wright" userId="96d5632f86e1cb83" providerId="LiveId" clId="{36F1790C-7DFF-4E8F-9720-0D2E5918D31A}" dt="2020-04-07T14:53:23.898" v="995" actId="403"/>
          <ac:spMkLst>
            <pc:docMk/>
            <pc:sldMk cId="1220168479" sldId="467"/>
            <ac:spMk id="5" creationId="{127D45BF-EAFB-4FBB-AD71-5C92812A0FDD}"/>
          </ac:spMkLst>
        </pc:spChg>
      </pc:sldChg>
      <pc:sldChg chg="modSp modAnim">
        <pc:chgData name="Brian Wright" userId="96d5632f86e1cb83" providerId="LiveId" clId="{36F1790C-7DFF-4E8F-9720-0D2E5918D31A}" dt="2020-04-08T17:05:09.582" v="1091" actId="20577"/>
        <pc:sldMkLst>
          <pc:docMk/>
          <pc:sldMk cId="1456363886" sldId="500"/>
        </pc:sldMkLst>
        <pc:spChg chg="mod">
          <ac:chgData name="Brian Wright" userId="96d5632f86e1cb83" providerId="LiveId" clId="{36F1790C-7DFF-4E8F-9720-0D2E5918D31A}" dt="2020-04-08T17:05:09.582" v="1091" actId="20577"/>
          <ac:spMkLst>
            <pc:docMk/>
            <pc:sldMk cId="1456363886" sldId="500"/>
            <ac:spMk id="3" creationId="{00000000-0000-0000-0000-000000000000}"/>
          </ac:spMkLst>
        </pc:spChg>
      </pc:sldChg>
      <pc:sldChg chg="modSp">
        <pc:chgData name="Brian Wright" userId="96d5632f86e1cb83" providerId="LiveId" clId="{36F1790C-7DFF-4E8F-9720-0D2E5918D31A}" dt="2020-04-06T14:40:17.795" v="19" actId="14100"/>
        <pc:sldMkLst>
          <pc:docMk/>
          <pc:sldMk cId="828108974" sldId="501"/>
        </pc:sldMkLst>
        <pc:spChg chg="mod">
          <ac:chgData name="Brian Wright" userId="96d5632f86e1cb83" providerId="LiveId" clId="{36F1790C-7DFF-4E8F-9720-0D2E5918D31A}" dt="2020-04-06T14:40:14.106" v="18" actId="1076"/>
          <ac:spMkLst>
            <pc:docMk/>
            <pc:sldMk cId="828108974" sldId="501"/>
            <ac:spMk id="3" creationId="{00000000-0000-0000-0000-000000000000}"/>
          </ac:spMkLst>
        </pc:spChg>
        <pc:picChg chg="mod">
          <ac:chgData name="Brian Wright" userId="96d5632f86e1cb83" providerId="LiveId" clId="{36F1790C-7DFF-4E8F-9720-0D2E5918D31A}" dt="2020-04-06T14:40:17.795" v="19" actId="14100"/>
          <ac:picMkLst>
            <pc:docMk/>
            <pc:sldMk cId="828108974" sldId="501"/>
            <ac:picMk id="5" creationId="{00000000-0000-0000-0000-000000000000}"/>
          </ac:picMkLst>
        </pc:picChg>
      </pc:sldChg>
      <pc:sldChg chg="modSp">
        <pc:chgData name="Brian Wright" userId="96d5632f86e1cb83" providerId="LiveId" clId="{36F1790C-7DFF-4E8F-9720-0D2E5918D31A}" dt="2020-04-06T14:43:55.452" v="33" actId="20577"/>
        <pc:sldMkLst>
          <pc:docMk/>
          <pc:sldMk cId="1564485284" sldId="509"/>
        </pc:sldMkLst>
        <pc:spChg chg="mod">
          <ac:chgData name="Brian Wright" userId="96d5632f86e1cb83" providerId="LiveId" clId="{36F1790C-7DFF-4E8F-9720-0D2E5918D31A}" dt="2020-04-06T14:43:55.452" v="33" actId="20577"/>
          <ac:spMkLst>
            <pc:docMk/>
            <pc:sldMk cId="1564485284" sldId="509"/>
            <ac:spMk id="3" creationId="{00000000-0000-0000-0000-000000000000}"/>
          </ac:spMkLst>
        </pc:spChg>
      </pc:sldChg>
      <pc:sldChg chg="modSp">
        <pc:chgData name="Brian Wright" userId="96d5632f86e1cb83" providerId="LiveId" clId="{36F1790C-7DFF-4E8F-9720-0D2E5918D31A}" dt="2020-04-06T14:44:36.480" v="34" actId="20577"/>
        <pc:sldMkLst>
          <pc:docMk/>
          <pc:sldMk cId="2135526424" sldId="512"/>
        </pc:sldMkLst>
        <pc:spChg chg="mod">
          <ac:chgData name="Brian Wright" userId="96d5632f86e1cb83" providerId="LiveId" clId="{36F1790C-7DFF-4E8F-9720-0D2E5918D31A}" dt="2020-04-06T14:44:36.480" v="34" actId="20577"/>
          <ac:spMkLst>
            <pc:docMk/>
            <pc:sldMk cId="2135526424" sldId="512"/>
            <ac:spMk id="3" creationId="{00000000-0000-0000-0000-000000000000}"/>
          </ac:spMkLst>
        </pc:spChg>
      </pc:sldChg>
      <pc:sldChg chg="modSp modAnim">
        <pc:chgData name="Brian Wright" userId="96d5632f86e1cb83" providerId="LiveId" clId="{36F1790C-7DFF-4E8F-9720-0D2E5918D31A}" dt="2020-04-08T17:04:37.114" v="1075" actId="20577"/>
        <pc:sldMkLst>
          <pc:docMk/>
          <pc:sldMk cId="1953293432" sldId="527"/>
        </pc:sldMkLst>
        <pc:spChg chg="mod">
          <ac:chgData name="Brian Wright" userId="96d5632f86e1cb83" providerId="LiveId" clId="{36F1790C-7DFF-4E8F-9720-0D2E5918D31A}" dt="2020-04-08T17:04:37.114" v="1075" actId="20577"/>
          <ac:spMkLst>
            <pc:docMk/>
            <pc:sldMk cId="1953293432" sldId="527"/>
            <ac:spMk id="3" creationId="{00000000-0000-0000-0000-000000000000}"/>
          </ac:spMkLst>
        </pc:spChg>
      </pc:sldChg>
      <pc:sldChg chg="modSp">
        <pc:chgData name="Brian Wright" userId="96d5632f86e1cb83" providerId="LiveId" clId="{36F1790C-7DFF-4E8F-9720-0D2E5918D31A}" dt="2020-04-06T14:41:36.073" v="32" actId="20577"/>
        <pc:sldMkLst>
          <pc:docMk/>
          <pc:sldMk cId="1542127856" sldId="529"/>
        </pc:sldMkLst>
        <pc:spChg chg="mod ord">
          <ac:chgData name="Brian Wright" userId="96d5632f86e1cb83" providerId="LiveId" clId="{36F1790C-7DFF-4E8F-9720-0D2E5918D31A}" dt="2020-04-06T14:41:36.073" v="32" actId="20577"/>
          <ac:spMkLst>
            <pc:docMk/>
            <pc:sldMk cId="1542127856" sldId="529"/>
            <ac:spMk id="3" creationId="{00000000-0000-0000-0000-000000000000}"/>
          </ac:spMkLst>
        </pc:spChg>
        <pc:spChg chg="mod">
          <ac:chgData name="Brian Wright" userId="96d5632f86e1cb83" providerId="LiveId" clId="{36F1790C-7DFF-4E8F-9720-0D2E5918D31A}" dt="2020-04-06T14:41:07.048" v="25" actId="14100"/>
          <ac:spMkLst>
            <pc:docMk/>
            <pc:sldMk cId="1542127856" sldId="529"/>
            <ac:spMk id="11" creationId="{00000000-0000-0000-0000-000000000000}"/>
          </ac:spMkLst>
        </pc:spChg>
        <pc:spChg chg="mod">
          <ac:chgData name="Brian Wright" userId="96d5632f86e1cb83" providerId="LiveId" clId="{36F1790C-7DFF-4E8F-9720-0D2E5918D31A}" dt="2020-04-06T14:41:07.048" v="25" actId="14100"/>
          <ac:spMkLst>
            <pc:docMk/>
            <pc:sldMk cId="1542127856" sldId="529"/>
            <ac:spMk id="12" creationId="{00000000-0000-0000-0000-000000000000}"/>
          </ac:spMkLst>
        </pc:spChg>
        <pc:spChg chg="mod">
          <ac:chgData name="Brian Wright" userId="96d5632f86e1cb83" providerId="LiveId" clId="{36F1790C-7DFF-4E8F-9720-0D2E5918D31A}" dt="2020-04-06T14:41:07.048" v="25" actId="14100"/>
          <ac:spMkLst>
            <pc:docMk/>
            <pc:sldMk cId="1542127856" sldId="529"/>
            <ac:spMk id="13" creationId="{00000000-0000-0000-0000-000000000000}"/>
          </ac:spMkLst>
        </pc:spChg>
        <pc:spChg chg="mod">
          <ac:chgData name="Brian Wright" userId="96d5632f86e1cb83" providerId="LiveId" clId="{36F1790C-7DFF-4E8F-9720-0D2E5918D31A}" dt="2020-04-06T14:41:07.048" v="25" actId="14100"/>
          <ac:spMkLst>
            <pc:docMk/>
            <pc:sldMk cId="1542127856" sldId="529"/>
            <ac:spMk id="14" creationId="{00000000-0000-0000-0000-000000000000}"/>
          </ac:spMkLst>
        </pc:spChg>
        <pc:spChg chg="mod">
          <ac:chgData name="Brian Wright" userId="96d5632f86e1cb83" providerId="LiveId" clId="{36F1790C-7DFF-4E8F-9720-0D2E5918D31A}" dt="2020-04-06T14:41:07.048" v="25" actId="14100"/>
          <ac:spMkLst>
            <pc:docMk/>
            <pc:sldMk cId="1542127856" sldId="529"/>
            <ac:spMk id="15" creationId="{00000000-0000-0000-0000-000000000000}"/>
          </ac:spMkLst>
        </pc:spChg>
        <pc:spChg chg="mod">
          <ac:chgData name="Brian Wright" userId="96d5632f86e1cb83" providerId="LiveId" clId="{36F1790C-7DFF-4E8F-9720-0D2E5918D31A}" dt="2020-04-06T14:41:07.048" v="25" actId="14100"/>
          <ac:spMkLst>
            <pc:docMk/>
            <pc:sldMk cId="1542127856" sldId="529"/>
            <ac:spMk id="16" creationId="{00000000-0000-0000-0000-000000000000}"/>
          </ac:spMkLst>
        </pc:spChg>
        <pc:spChg chg="mod">
          <ac:chgData name="Brian Wright" userId="96d5632f86e1cb83" providerId="LiveId" clId="{36F1790C-7DFF-4E8F-9720-0D2E5918D31A}" dt="2020-04-06T14:41:07.048" v="25" actId="14100"/>
          <ac:spMkLst>
            <pc:docMk/>
            <pc:sldMk cId="1542127856" sldId="529"/>
            <ac:spMk id="17" creationId="{00000000-0000-0000-0000-000000000000}"/>
          </ac:spMkLst>
        </pc:spChg>
        <pc:spChg chg="mod">
          <ac:chgData name="Brian Wright" userId="96d5632f86e1cb83" providerId="LiveId" clId="{36F1790C-7DFF-4E8F-9720-0D2E5918D31A}" dt="2020-04-06T14:41:07.048" v="25" actId="14100"/>
          <ac:spMkLst>
            <pc:docMk/>
            <pc:sldMk cId="1542127856" sldId="529"/>
            <ac:spMk id="18" creationId="{00000000-0000-0000-0000-000000000000}"/>
          </ac:spMkLst>
        </pc:spChg>
        <pc:spChg chg="mod">
          <ac:chgData name="Brian Wright" userId="96d5632f86e1cb83" providerId="LiveId" clId="{36F1790C-7DFF-4E8F-9720-0D2E5918D31A}" dt="2020-04-06T14:41:07.048" v="25" actId="14100"/>
          <ac:spMkLst>
            <pc:docMk/>
            <pc:sldMk cId="1542127856" sldId="529"/>
            <ac:spMk id="19" creationId="{00000000-0000-0000-0000-000000000000}"/>
          </ac:spMkLst>
        </pc:spChg>
        <pc:spChg chg="mod">
          <ac:chgData name="Brian Wright" userId="96d5632f86e1cb83" providerId="LiveId" clId="{36F1790C-7DFF-4E8F-9720-0D2E5918D31A}" dt="2020-04-06T14:41:07.048" v="25" actId="14100"/>
          <ac:spMkLst>
            <pc:docMk/>
            <pc:sldMk cId="1542127856" sldId="529"/>
            <ac:spMk id="20" creationId="{00000000-0000-0000-0000-000000000000}"/>
          </ac:spMkLst>
        </pc:spChg>
        <pc:spChg chg="mod">
          <ac:chgData name="Brian Wright" userId="96d5632f86e1cb83" providerId="LiveId" clId="{36F1790C-7DFF-4E8F-9720-0D2E5918D31A}" dt="2020-04-06T14:41:07.048" v="25" actId="14100"/>
          <ac:spMkLst>
            <pc:docMk/>
            <pc:sldMk cId="1542127856" sldId="529"/>
            <ac:spMk id="21" creationId="{00000000-0000-0000-0000-000000000000}"/>
          </ac:spMkLst>
        </pc:spChg>
        <pc:spChg chg="mod">
          <ac:chgData name="Brian Wright" userId="96d5632f86e1cb83" providerId="LiveId" clId="{36F1790C-7DFF-4E8F-9720-0D2E5918D31A}" dt="2020-04-06T14:41:07.048" v="25" actId="14100"/>
          <ac:spMkLst>
            <pc:docMk/>
            <pc:sldMk cId="1542127856" sldId="529"/>
            <ac:spMk id="22" creationId="{00000000-0000-0000-0000-000000000000}"/>
          </ac:spMkLst>
        </pc:spChg>
        <pc:spChg chg="mod">
          <ac:chgData name="Brian Wright" userId="96d5632f86e1cb83" providerId="LiveId" clId="{36F1790C-7DFF-4E8F-9720-0D2E5918D31A}" dt="2020-04-06T14:41:07.048" v="25" actId="14100"/>
          <ac:spMkLst>
            <pc:docMk/>
            <pc:sldMk cId="1542127856" sldId="529"/>
            <ac:spMk id="23" creationId="{00000000-0000-0000-0000-000000000000}"/>
          </ac:spMkLst>
        </pc:spChg>
        <pc:spChg chg="mod">
          <ac:chgData name="Brian Wright" userId="96d5632f86e1cb83" providerId="LiveId" clId="{36F1790C-7DFF-4E8F-9720-0D2E5918D31A}" dt="2020-04-06T14:41:07.048" v="25" actId="14100"/>
          <ac:spMkLst>
            <pc:docMk/>
            <pc:sldMk cId="1542127856" sldId="529"/>
            <ac:spMk id="24" creationId="{00000000-0000-0000-0000-000000000000}"/>
          </ac:spMkLst>
        </pc:spChg>
        <pc:spChg chg="mod">
          <ac:chgData name="Brian Wright" userId="96d5632f86e1cb83" providerId="LiveId" clId="{36F1790C-7DFF-4E8F-9720-0D2E5918D31A}" dt="2020-04-06T14:41:07.048" v="25" actId="14100"/>
          <ac:spMkLst>
            <pc:docMk/>
            <pc:sldMk cId="1542127856" sldId="529"/>
            <ac:spMk id="25" creationId="{00000000-0000-0000-0000-000000000000}"/>
          </ac:spMkLst>
        </pc:spChg>
        <pc:spChg chg="mod">
          <ac:chgData name="Brian Wright" userId="96d5632f86e1cb83" providerId="LiveId" clId="{36F1790C-7DFF-4E8F-9720-0D2E5918D31A}" dt="2020-04-06T14:41:07.048" v="25" actId="14100"/>
          <ac:spMkLst>
            <pc:docMk/>
            <pc:sldMk cId="1542127856" sldId="529"/>
            <ac:spMk id="26" creationId="{00000000-0000-0000-0000-000000000000}"/>
          </ac:spMkLst>
        </pc:spChg>
        <pc:spChg chg="mod">
          <ac:chgData name="Brian Wright" userId="96d5632f86e1cb83" providerId="LiveId" clId="{36F1790C-7DFF-4E8F-9720-0D2E5918D31A}" dt="2020-04-06T14:41:07.048" v="25" actId="14100"/>
          <ac:spMkLst>
            <pc:docMk/>
            <pc:sldMk cId="1542127856" sldId="529"/>
            <ac:spMk id="27" creationId="{00000000-0000-0000-0000-000000000000}"/>
          </ac:spMkLst>
        </pc:spChg>
        <pc:spChg chg="mod">
          <ac:chgData name="Brian Wright" userId="96d5632f86e1cb83" providerId="LiveId" clId="{36F1790C-7DFF-4E8F-9720-0D2E5918D31A}" dt="2020-04-06T14:41:07.048" v="25" actId="14100"/>
          <ac:spMkLst>
            <pc:docMk/>
            <pc:sldMk cId="1542127856" sldId="529"/>
            <ac:spMk id="28" creationId="{00000000-0000-0000-0000-000000000000}"/>
          </ac:spMkLst>
        </pc:spChg>
        <pc:spChg chg="mod">
          <ac:chgData name="Brian Wright" userId="96d5632f86e1cb83" providerId="LiveId" clId="{36F1790C-7DFF-4E8F-9720-0D2E5918D31A}" dt="2020-04-06T14:41:07.048" v="25" actId="14100"/>
          <ac:spMkLst>
            <pc:docMk/>
            <pc:sldMk cId="1542127856" sldId="529"/>
            <ac:spMk id="29" creationId="{00000000-0000-0000-0000-000000000000}"/>
          </ac:spMkLst>
        </pc:spChg>
        <pc:spChg chg="mod">
          <ac:chgData name="Brian Wright" userId="96d5632f86e1cb83" providerId="LiveId" clId="{36F1790C-7DFF-4E8F-9720-0D2E5918D31A}" dt="2020-04-06T14:41:07.048" v="25" actId="14100"/>
          <ac:spMkLst>
            <pc:docMk/>
            <pc:sldMk cId="1542127856" sldId="529"/>
            <ac:spMk id="30" creationId="{00000000-0000-0000-0000-000000000000}"/>
          </ac:spMkLst>
        </pc:spChg>
        <pc:spChg chg="mod">
          <ac:chgData name="Brian Wright" userId="96d5632f86e1cb83" providerId="LiveId" clId="{36F1790C-7DFF-4E8F-9720-0D2E5918D31A}" dt="2020-04-06T14:41:07.048" v="25" actId="14100"/>
          <ac:spMkLst>
            <pc:docMk/>
            <pc:sldMk cId="1542127856" sldId="529"/>
            <ac:spMk id="31" creationId="{00000000-0000-0000-0000-000000000000}"/>
          </ac:spMkLst>
        </pc:spChg>
        <pc:spChg chg="mod">
          <ac:chgData name="Brian Wright" userId="96d5632f86e1cb83" providerId="LiveId" clId="{36F1790C-7DFF-4E8F-9720-0D2E5918D31A}" dt="2020-04-06T14:41:07.048" v="25" actId="14100"/>
          <ac:spMkLst>
            <pc:docMk/>
            <pc:sldMk cId="1542127856" sldId="529"/>
            <ac:spMk id="32" creationId="{00000000-0000-0000-0000-000000000000}"/>
          </ac:spMkLst>
        </pc:spChg>
        <pc:spChg chg="mod">
          <ac:chgData name="Brian Wright" userId="96d5632f86e1cb83" providerId="LiveId" clId="{36F1790C-7DFF-4E8F-9720-0D2E5918D31A}" dt="2020-04-06T14:41:07.048" v="25" actId="14100"/>
          <ac:spMkLst>
            <pc:docMk/>
            <pc:sldMk cId="1542127856" sldId="529"/>
            <ac:spMk id="33" creationId="{00000000-0000-0000-0000-000000000000}"/>
          </ac:spMkLst>
        </pc:spChg>
        <pc:spChg chg="mod">
          <ac:chgData name="Brian Wright" userId="96d5632f86e1cb83" providerId="LiveId" clId="{36F1790C-7DFF-4E8F-9720-0D2E5918D31A}" dt="2020-04-06T14:41:07.048" v="25" actId="14100"/>
          <ac:spMkLst>
            <pc:docMk/>
            <pc:sldMk cId="1542127856" sldId="529"/>
            <ac:spMk id="34" creationId="{00000000-0000-0000-0000-000000000000}"/>
          </ac:spMkLst>
        </pc:spChg>
        <pc:spChg chg="mod">
          <ac:chgData name="Brian Wright" userId="96d5632f86e1cb83" providerId="LiveId" clId="{36F1790C-7DFF-4E8F-9720-0D2E5918D31A}" dt="2020-04-06T14:41:07.048" v="25" actId="14100"/>
          <ac:spMkLst>
            <pc:docMk/>
            <pc:sldMk cId="1542127856" sldId="529"/>
            <ac:spMk id="35" creationId="{00000000-0000-0000-0000-000000000000}"/>
          </ac:spMkLst>
        </pc:spChg>
        <pc:spChg chg="mod">
          <ac:chgData name="Brian Wright" userId="96d5632f86e1cb83" providerId="LiveId" clId="{36F1790C-7DFF-4E8F-9720-0D2E5918D31A}" dt="2020-04-06T14:41:07.048" v="25" actId="14100"/>
          <ac:spMkLst>
            <pc:docMk/>
            <pc:sldMk cId="1542127856" sldId="529"/>
            <ac:spMk id="36" creationId="{00000000-0000-0000-0000-000000000000}"/>
          </ac:spMkLst>
        </pc:spChg>
        <pc:spChg chg="mod">
          <ac:chgData name="Brian Wright" userId="96d5632f86e1cb83" providerId="LiveId" clId="{36F1790C-7DFF-4E8F-9720-0D2E5918D31A}" dt="2020-04-06T14:41:07.048" v="25" actId="14100"/>
          <ac:spMkLst>
            <pc:docMk/>
            <pc:sldMk cId="1542127856" sldId="529"/>
            <ac:spMk id="62" creationId="{00000000-0000-0000-0000-000000000000}"/>
          </ac:spMkLst>
        </pc:spChg>
        <pc:grpChg chg="mod">
          <ac:chgData name="Brian Wright" userId="96d5632f86e1cb83" providerId="LiveId" clId="{36F1790C-7DFF-4E8F-9720-0D2E5918D31A}" dt="2020-04-06T14:41:07.048" v="25" actId="14100"/>
          <ac:grpSpMkLst>
            <pc:docMk/>
            <pc:sldMk cId="1542127856" sldId="529"/>
            <ac:grpSpMk id="6" creationId="{00000000-0000-0000-0000-000000000000}"/>
          </ac:grpSpMkLst>
        </pc:grpChg>
      </pc:sldChg>
      <pc:sldChg chg="modSp">
        <pc:chgData name="Brian Wright" userId="96d5632f86e1cb83" providerId="LiveId" clId="{36F1790C-7DFF-4E8F-9720-0D2E5918D31A}" dt="2020-04-06T15:05:00.965" v="428" actId="1076"/>
        <pc:sldMkLst>
          <pc:docMk/>
          <pc:sldMk cId="209119041" sldId="537"/>
        </pc:sldMkLst>
        <pc:spChg chg="mod">
          <ac:chgData name="Brian Wright" userId="96d5632f86e1cb83" providerId="LiveId" clId="{36F1790C-7DFF-4E8F-9720-0D2E5918D31A}" dt="2020-04-06T15:05:00.965" v="428" actId="1076"/>
          <ac:spMkLst>
            <pc:docMk/>
            <pc:sldMk cId="209119041" sldId="537"/>
            <ac:spMk id="3" creationId="{892C5456-71E1-D041-AACD-F6BD4E78D2AE}"/>
          </ac:spMkLst>
        </pc:spChg>
      </pc:sldChg>
      <pc:sldChg chg="del">
        <pc:chgData name="Brian Wright" userId="96d5632f86e1cb83" providerId="LiveId" clId="{36F1790C-7DFF-4E8F-9720-0D2E5918D31A}" dt="2020-04-06T15:10:06.683" v="478" actId="47"/>
        <pc:sldMkLst>
          <pc:docMk/>
          <pc:sldMk cId="1285120706" sldId="540"/>
        </pc:sldMkLst>
      </pc:sldChg>
      <pc:sldChg chg="modSp">
        <pc:chgData name="Brian Wright" userId="96d5632f86e1cb83" providerId="LiveId" clId="{36F1790C-7DFF-4E8F-9720-0D2E5918D31A}" dt="2020-04-08T17:39:00.594" v="1143" actId="1076"/>
        <pc:sldMkLst>
          <pc:docMk/>
          <pc:sldMk cId="127840199" sldId="541"/>
        </pc:sldMkLst>
        <pc:spChg chg="mod">
          <ac:chgData name="Brian Wright" userId="96d5632f86e1cb83" providerId="LiveId" clId="{36F1790C-7DFF-4E8F-9720-0D2E5918D31A}" dt="2020-04-08T17:38:49.266" v="1137" actId="1076"/>
          <ac:spMkLst>
            <pc:docMk/>
            <pc:sldMk cId="127840199" sldId="541"/>
            <ac:spMk id="11" creationId="{00000000-0000-0000-0000-000000000000}"/>
          </ac:spMkLst>
        </pc:spChg>
        <pc:spChg chg="mod">
          <ac:chgData name="Brian Wright" userId="96d5632f86e1cb83" providerId="LiveId" clId="{36F1790C-7DFF-4E8F-9720-0D2E5918D31A}" dt="2020-04-08T17:38:49.266" v="1137" actId="1076"/>
          <ac:spMkLst>
            <pc:docMk/>
            <pc:sldMk cId="127840199" sldId="541"/>
            <ac:spMk id="12" creationId="{00000000-0000-0000-0000-000000000000}"/>
          </ac:spMkLst>
        </pc:spChg>
        <pc:spChg chg="mod">
          <ac:chgData name="Brian Wright" userId="96d5632f86e1cb83" providerId="LiveId" clId="{36F1790C-7DFF-4E8F-9720-0D2E5918D31A}" dt="2020-04-08T17:38:49.266" v="1137" actId="1076"/>
          <ac:spMkLst>
            <pc:docMk/>
            <pc:sldMk cId="127840199" sldId="541"/>
            <ac:spMk id="13" creationId="{00000000-0000-0000-0000-000000000000}"/>
          </ac:spMkLst>
        </pc:spChg>
        <pc:spChg chg="mod">
          <ac:chgData name="Brian Wright" userId="96d5632f86e1cb83" providerId="LiveId" clId="{36F1790C-7DFF-4E8F-9720-0D2E5918D31A}" dt="2020-04-08T17:38:49.266" v="1137" actId="1076"/>
          <ac:spMkLst>
            <pc:docMk/>
            <pc:sldMk cId="127840199" sldId="541"/>
            <ac:spMk id="14" creationId="{00000000-0000-0000-0000-000000000000}"/>
          </ac:spMkLst>
        </pc:spChg>
        <pc:spChg chg="mod">
          <ac:chgData name="Brian Wright" userId="96d5632f86e1cb83" providerId="LiveId" clId="{36F1790C-7DFF-4E8F-9720-0D2E5918D31A}" dt="2020-04-08T17:38:49.266" v="1137" actId="1076"/>
          <ac:spMkLst>
            <pc:docMk/>
            <pc:sldMk cId="127840199" sldId="541"/>
            <ac:spMk id="15" creationId="{00000000-0000-0000-0000-000000000000}"/>
          </ac:spMkLst>
        </pc:spChg>
        <pc:spChg chg="mod">
          <ac:chgData name="Brian Wright" userId="96d5632f86e1cb83" providerId="LiveId" clId="{36F1790C-7DFF-4E8F-9720-0D2E5918D31A}" dt="2020-04-08T17:38:49.266" v="1137" actId="1076"/>
          <ac:spMkLst>
            <pc:docMk/>
            <pc:sldMk cId="127840199" sldId="541"/>
            <ac:spMk id="16" creationId="{00000000-0000-0000-0000-000000000000}"/>
          </ac:spMkLst>
        </pc:spChg>
        <pc:spChg chg="mod">
          <ac:chgData name="Brian Wright" userId="96d5632f86e1cb83" providerId="LiveId" clId="{36F1790C-7DFF-4E8F-9720-0D2E5918D31A}" dt="2020-04-08T17:38:49.266" v="1137" actId="1076"/>
          <ac:spMkLst>
            <pc:docMk/>
            <pc:sldMk cId="127840199" sldId="541"/>
            <ac:spMk id="17" creationId="{00000000-0000-0000-0000-000000000000}"/>
          </ac:spMkLst>
        </pc:spChg>
        <pc:spChg chg="mod">
          <ac:chgData name="Brian Wright" userId="96d5632f86e1cb83" providerId="LiveId" clId="{36F1790C-7DFF-4E8F-9720-0D2E5918D31A}" dt="2020-04-08T17:38:49.266" v="1137" actId="1076"/>
          <ac:spMkLst>
            <pc:docMk/>
            <pc:sldMk cId="127840199" sldId="541"/>
            <ac:spMk id="18" creationId="{00000000-0000-0000-0000-000000000000}"/>
          </ac:spMkLst>
        </pc:spChg>
        <pc:spChg chg="mod">
          <ac:chgData name="Brian Wright" userId="96d5632f86e1cb83" providerId="LiveId" clId="{36F1790C-7DFF-4E8F-9720-0D2E5918D31A}" dt="2020-04-08T17:38:49.266" v="1137" actId="1076"/>
          <ac:spMkLst>
            <pc:docMk/>
            <pc:sldMk cId="127840199" sldId="541"/>
            <ac:spMk id="19" creationId="{00000000-0000-0000-0000-000000000000}"/>
          </ac:spMkLst>
        </pc:spChg>
        <pc:spChg chg="mod">
          <ac:chgData name="Brian Wright" userId="96d5632f86e1cb83" providerId="LiveId" clId="{36F1790C-7DFF-4E8F-9720-0D2E5918D31A}" dt="2020-04-08T17:38:49.266" v="1137" actId="1076"/>
          <ac:spMkLst>
            <pc:docMk/>
            <pc:sldMk cId="127840199" sldId="541"/>
            <ac:spMk id="20" creationId="{00000000-0000-0000-0000-000000000000}"/>
          </ac:spMkLst>
        </pc:spChg>
        <pc:spChg chg="mod">
          <ac:chgData name="Brian Wright" userId="96d5632f86e1cb83" providerId="LiveId" clId="{36F1790C-7DFF-4E8F-9720-0D2E5918D31A}" dt="2020-04-08T17:38:49.266" v="1137" actId="1076"/>
          <ac:spMkLst>
            <pc:docMk/>
            <pc:sldMk cId="127840199" sldId="541"/>
            <ac:spMk id="21" creationId="{00000000-0000-0000-0000-000000000000}"/>
          </ac:spMkLst>
        </pc:spChg>
        <pc:spChg chg="mod">
          <ac:chgData name="Brian Wright" userId="96d5632f86e1cb83" providerId="LiveId" clId="{36F1790C-7DFF-4E8F-9720-0D2E5918D31A}" dt="2020-04-08T17:38:49.266" v="1137" actId="1076"/>
          <ac:spMkLst>
            <pc:docMk/>
            <pc:sldMk cId="127840199" sldId="541"/>
            <ac:spMk id="22" creationId="{00000000-0000-0000-0000-000000000000}"/>
          </ac:spMkLst>
        </pc:spChg>
        <pc:spChg chg="mod">
          <ac:chgData name="Brian Wright" userId="96d5632f86e1cb83" providerId="LiveId" clId="{36F1790C-7DFF-4E8F-9720-0D2E5918D31A}" dt="2020-04-08T17:38:49.266" v="1137" actId="1076"/>
          <ac:spMkLst>
            <pc:docMk/>
            <pc:sldMk cId="127840199" sldId="541"/>
            <ac:spMk id="23" creationId="{00000000-0000-0000-0000-000000000000}"/>
          </ac:spMkLst>
        </pc:spChg>
        <pc:spChg chg="mod">
          <ac:chgData name="Brian Wright" userId="96d5632f86e1cb83" providerId="LiveId" clId="{36F1790C-7DFF-4E8F-9720-0D2E5918D31A}" dt="2020-04-08T17:38:49.266" v="1137" actId="1076"/>
          <ac:spMkLst>
            <pc:docMk/>
            <pc:sldMk cId="127840199" sldId="541"/>
            <ac:spMk id="24" creationId="{00000000-0000-0000-0000-000000000000}"/>
          </ac:spMkLst>
        </pc:spChg>
        <pc:spChg chg="mod">
          <ac:chgData name="Brian Wright" userId="96d5632f86e1cb83" providerId="LiveId" clId="{36F1790C-7DFF-4E8F-9720-0D2E5918D31A}" dt="2020-04-08T17:38:49.266" v="1137" actId="1076"/>
          <ac:spMkLst>
            <pc:docMk/>
            <pc:sldMk cId="127840199" sldId="541"/>
            <ac:spMk id="25" creationId="{00000000-0000-0000-0000-000000000000}"/>
          </ac:spMkLst>
        </pc:spChg>
        <pc:spChg chg="mod">
          <ac:chgData name="Brian Wright" userId="96d5632f86e1cb83" providerId="LiveId" clId="{36F1790C-7DFF-4E8F-9720-0D2E5918D31A}" dt="2020-04-08T17:38:49.266" v="1137" actId="1076"/>
          <ac:spMkLst>
            <pc:docMk/>
            <pc:sldMk cId="127840199" sldId="541"/>
            <ac:spMk id="26" creationId="{00000000-0000-0000-0000-000000000000}"/>
          </ac:spMkLst>
        </pc:spChg>
        <pc:spChg chg="mod">
          <ac:chgData name="Brian Wright" userId="96d5632f86e1cb83" providerId="LiveId" clId="{36F1790C-7DFF-4E8F-9720-0D2E5918D31A}" dt="2020-04-08T17:38:49.266" v="1137" actId="1076"/>
          <ac:spMkLst>
            <pc:docMk/>
            <pc:sldMk cId="127840199" sldId="541"/>
            <ac:spMk id="27" creationId="{00000000-0000-0000-0000-000000000000}"/>
          </ac:spMkLst>
        </pc:spChg>
        <pc:spChg chg="mod">
          <ac:chgData name="Brian Wright" userId="96d5632f86e1cb83" providerId="LiveId" clId="{36F1790C-7DFF-4E8F-9720-0D2E5918D31A}" dt="2020-04-08T17:38:49.266" v="1137" actId="1076"/>
          <ac:spMkLst>
            <pc:docMk/>
            <pc:sldMk cId="127840199" sldId="541"/>
            <ac:spMk id="28" creationId="{00000000-0000-0000-0000-000000000000}"/>
          </ac:spMkLst>
        </pc:spChg>
        <pc:spChg chg="mod">
          <ac:chgData name="Brian Wright" userId="96d5632f86e1cb83" providerId="LiveId" clId="{36F1790C-7DFF-4E8F-9720-0D2E5918D31A}" dt="2020-04-08T17:38:49.266" v="1137" actId="1076"/>
          <ac:spMkLst>
            <pc:docMk/>
            <pc:sldMk cId="127840199" sldId="541"/>
            <ac:spMk id="29" creationId="{00000000-0000-0000-0000-000000000000}"/>
          </ac:spMkLst>
        </pc:spChg>
        <pc:spChg chg="mod">
          <ac:chgData name="Brian Wright" userId="96d5632f86e1cb83" providerId="LiveId" clId="{36F1790C-7DFF-4E8F-9720-0D2E5918D31A}" dt="2020-04-08T17:38:49.266" v="1137" actId="1076"/>
          <ac:spMkLst>
            <pc:docMk/>
            <pc:sldMk cId="127840199" sldId="541"/>
            <ac:spMk id="30" creationId="{00000000-0000-0000-0000-000000000000}"/>
          </ac:spMkLst>
        </pc:spChg>
        <pc:spChg chg="mod">
          <ac:chgData name="Brian Wright" userId="96d5632f86e1cb83" providerId="LiveId" clId="{36F1790C-7DFF-4E8F-9720-0D2E5918D31A}" dt="2020-04-08T17:38:49.266" v="1137" actId="1076"/>
          <ac:spMkLst>
            <pc:docMk/>
            <pc:sldMk cId="127840199" sldId="541"/>
            <ac:spMk id="31" creationId="{00000000-0000-0000-0000-000000000000}"/>
          </ac:spMkLst>
        </pc:spChg>
        <pc:spChg chg="mod">
          <ac:chgData name="Brian Wright" userId="96d5632f86e1cb83" providerId="LiveId" clId="{36F1790C-7DFF-4E8F-9720-0D2E5918D31A}" dt="2020-04-08T17:38:49.266" v="1137" actId="1076"/>
          <ac:spMkLst>
            <pc:docMk/>
            <pc:sldMk cId="127840199" sldId="541"/>
            <ac:spMk id="32" creationId="{00000000-0000-0000-0000-000000000000}"/>
          </ac:spMkLst>
        </pc:spChg>
        <pc:spChg chg="mod">
          <ac:chgData name="Brian Wright" userId="96d5632f86e1cb83" providerId="LiveId" clId="{36F1790C-7DFF-4E8F-9720-0D2E5918D31A}" dt="2020-04-08T17:38:49.266" v="1137" actId="1076"/>
          <ac:spMkLst>
            <pc:docMk/>
            <pc:sldMk cId="127840199" sldId="541"/>
            <ac:spMk id="33" creationId="{00000000-0000-0000-0000-000000000000}"/>
          </ac:spMkLst>
        </pc:spChg>
        <pc:spChg chg="mod">
          <ac:chgData name="Brian Wright" userId="96d5632f86e1cb83" providerId="LiveId" clId="{36F1790C-7DFF-4E8F-9720-0D2E5918D31A}" dt="2020-04-08T17:38:49.266" v="1137" actId="1076"/>
          <ac:spMkLst>
            <pc:docMk/>
            <pc:sldMk cId="127840199" sldId="541"/>
            <ac:spMk id="34" creationId="{00000000-0000-0000-0000-000000000000}"/>
          </ac:spMkLst>
        </pc:spChg>
        <pc:spChg chg="mod">
          <ac:chgData name="Brian Wright" userId="96d5632f86e1cb83" providerId="LiveId" clId="{36F1790C-7DFF-4E8F-9720-0D2E5918D31A}" dt="2020-04-08T17:38:49.266" v="1137" actId="1076"/>
          <ac:spMkLst>
            <pc:docMk/>
            <pc:sldMk cId="127840199" sldId="541"/>
            <ac:spMk id="35" creationId="{00000000-0000-0000-0000-000000000000}"/>
          </ac:spMkLst>
        </pc:spChg>
        <pc:spChg chg="mod">
          <ac:chgData name="Brian Wright" userId="96d5632f86e1cb83" providerId="LiveId" clId="{36F1790C-7DFF-4E8F-9720-0D2E5918D31A}" dt="2020-04-08T17:38:49.266" v="1137" actId="1076"/>
          <ac:spMkLst>
            <pc:docMk/>
            <pc:sldMk cId="127840199" sldId="541"/>
            <ac:spMk id="36" creationId="{00000000-0000-0000-0000-000000000000}"/>
          </ac:spMkLst>
        </pc:spChg>
        <pc:spChg chg="mod">
          <ac:chgData name="Brian Wright" userId="96d5632f86e1cb83" providerId="LiveId" clId="{36F1790C-7DFF-4E8F-9720-0D2E5918D31A}" dt="2020-04-08T17:38:49.266" v="1137" actId="1076"/>
          <ac:spMkLst>
            <pc:docMk/>
            <pc:sldMk cId="127840199" sldId="541"/>
            <ac:spMk id="62" creationId="{00000000-0000-0000-0000-000000000000}"/>
          </ac:spMkLst>
        </pc:spChg>
        <pc:spChg chg="mod">
          <ac:chgData name="Brian Wright" userId="96d5632f86e1cb83" providerId="LiveId" clId="{36F1790C-7DFF-4E8F-9720-0D2E5918D31A}" dt="2020-04-08T17:39:00.594" v="1143" actId="1076"/>
          <ac:spMkLst>
            <pc:docMk/>
            <pc:sldMk cId="127840199" sldId="541"/>
            <ac:spMk id="63" creationId="{00000000-0000-0000-0000-000000000000}"/>
          </ac:spMkLst>
        </pc:spChg>
        <pc:grpChg chg="mod">
          <ac:chgData name="Brian Wright" userId="96d5632f86e1cb83" providerId="LiveId" clId="{36F1790C-7DFF-4E8F-9720-0D2E5918D31A}" dt="2020-04-08T17:38:49.266" v="1137" actId="1076"/>
          <ac:grpSpMkLst>
            <pc:docMk/>
            <pc:sldMk cId="127840199" sldId="541"/>
            <ac:grpSpMk id="6" creationId="{00000000-0000-0000-0000-000000000000}"/>
          </ac:grpSpMkLst>
        </pc:grpChg>
      </pc:sldChg>
      <pc:sldChg chg="modSp">
        <pc:chgData name="Brian Wright" userId="96d5632f86e1cb83" providerId="LiveId" clId="{36F1790C-7DFF-4E8F-9720-0D2E5918D31A}" dt="2020-04-06T14:59:16.984" v="375" actId="20577"/>
        <pc:sldMkLst>
          <pc:docMk/>
          <pc:sldMk cId="3703036801" sldId="566"/>
        </pc:sldMkLst>
        <pc:spChg chg="mod">
          <ac:chgData name="Brian Wright" userId="96d5632f86e1cb83" providerId="LiveId" clId="{36F1790C-7DFF-4E8F-9720-0D2E5918D31A}" dt="2020-04-06T14:59:16.984" v="375" actId="20577"/>
          <ac:spMkLst>
            <pc:docMk/>
            <pc:sldMk cId="3703036801" sldId="566"/>
            <ac:spMk id="3" creationId="{D0F748EB-D875-4744-9764-3F69A770054B}"/>
          </ac:spMkLst>
        </pc:spChg>
      </pc:sldChg>
      <pc:sldChg chg="modSp modAnim">
        <pc:chgData name="Brian Wright" userId="96d5632f86e1cb83" providerId="LiveId" clId="{36F1790C-7DFF-4E8F-9720-0D2E5918D31A}" dt="2020-04-06T15:04:34.416" v="427" actId="113"/>
        <pc:sldMkLst>
          <pc:docMk/>
          <pc:sldMk cId="1383746615" sldId="567"/>
        </pc:sldMkLst>
        <pc:spChg chg="mod">
          <ac:chgData name="Brian Wright" userId="96d5632f86e1cb83" providerId="LiveId" clId="{36F1790C-7DFF-4E8F-9720-0D2E5918D31A}" dt="2020-04-06T15:04:34.416" v="427" actId="113"/>
          <ac:spMkLst>
            <pc:docMk/>
            <pc:sldMk cId="1383746615" sldId="567"/>
            <ac:spMk id="3" creationId="{D0F748EB-D875-4744-9764-3F69A770054B}"/>
          </ac:spMkLst>
        </pc:spChg>
      </pc:sldChg>
      <pc:sldChg chg="modSp modAnim">
        <pc:chgData name="Brian Wright" userId="96d5632f86e1cb83" providerId="LiveId" clId="{36F1790C-7DFF-4E8F-9720-0D2E5918D31A}" dt="2020-04-08T16:59:44.206" v="1018" actId="20577"/>
        <pc:sldMkLst>
          <pc:docMk/>
          <pc:sldMk cId="122637171" sldId="573"/>
        </pc:sldMkLst>
        <pc:spChg chg="mod">
          <ac:chgData name="Brian Wright" userId="96d5632f86e1cb83" providerId="LiveId" clId="{36F1790C-7DFF-4E8F-9720-0D2E5918D31A}" dt="2020-04-08T16:59:44.206" v="1018" actId="20577"/>
          <ac:spMkLst>
            <pc:docMk/>
            <pc:sldMk cId="122637171" sldId="573"/>
            <ac:spMk id="3" creationId="{D0F748EB-D875-4744-9764-3F69A770054B}"/>
          </ac:spMkLst>
        </pc:spChg>
      </pc:sldChg>
      <pc:sldChg chg="modSp modAnim">
        <pc:chgData name="Brian Wright" userId="96d5632f86e1cb83" providerId="LiveId" clId="{36F1790C-7DFF-4E8F-9720-0D2E5918D31A}" dt="2020-04-06T15:00:36.240" v="388" actId="20577"/>
        <pc:sldMkLst>
          <pc:docMk/>
          <pc:sldMk cId="2626640811" sldId="574"/>
        </pc:sldMkLst>
        <pc:spChg chg="mod">
          <ac:chgData name="Brian Wright" userId="96d5632f86e1cb83" providerId="LiveId" clId="{36F1790C-7DFF-4E8F-9720-0D2E5918D31A}" dt="2020-04-06T15:00:36.240" v="388" actId="20577"/>
          <ac:spMkLst>
            <pc:docMk/>
            <pc:sldMk cId="2626640811" sldId="574"/>
            <ac:spMk id="3" creationId="{D0F748EB-D875-4744-9764-3F69A770054B}"/>
          </ac:spMkLst>
        </pc:spChg>
      </pc:sldChg>
      <pc:sldChg chg="modSp add modAnim">
        <pc:chgData name="Brian Wright" userId="96d5632f86e1cb83" providerId="LiveId" clId="{36F1790C-7DFF-4E8F-9720-0D2E5918D31A}" dt="2020-04-08T17:01:46.311" v="1021" actId="20577"/>
        <pc:sldMkLst>
          <pc:docMk/>
          <pc:sldMk cId="3797313449" sldId="638"/>
        </pc:sldMkLst>
        <pc:spChg chg="mod">
          <ac:chgData name="Brian Wright" userId="96d5632f86e1cb83" providerId="LiveId" clId="{36F1790C-7DFF-4E8F-9720-0D2E5918D31A}" dt="2020-04-08T17:01:46.311" v="1021" actId="20577"/>
          <ac:spMkLst>
            <pc:docMk/>
            <pc:sldMk cId="3797313449" sldId="638"/>
            <ac:spMk id="3" creationId="{D0F748EB-D875-4744-9764-3F69A770054B}"/>
          </ac:spMkLst>
        </pc:spChg>
      </pc:sldChg>
      <pc:sldChg chg="addSp delSp modSp add modAnim">
        <pc:chgData name="Brian Wright" userId="96d5632f86e1cb83" providerId="LiveId" clId="{36F1790C-7DFF-4E8F-9720-0D2E5918D31A}" dt="2020-04-08T20:21:54.667" v="1181" actId="20577"/>
        <pc:sldMkLst>
          <pc:docMk/>
          <pc:sldMk cId="2270579498" sldId="639"/>
        </pc:sldMkLst>
        <pc:spChg chg="mod">
          <ac:chgData name="Brian Wright" userId="96d5632f86e1cb83" providerId="LiveId" clId="{36F1790C-7DFF-4E8F-9720-0D2E5918D31A}" dt="2020-04-08T17:06:08.658" v="1128" actId="20577"/>
          <ac:spMkLst>
            <pc:docMk/>
            <pc:sldMk cId="2270579498" sldId="639"/>
            <ac:spMk id="3" creationId="{00000000-0000-0000-0000-000000000000}"/>
          </ac:spMkLst>
        </pc:spChg>
        <pc:spChg chg="add del mod">
          <ac:chgData name="Brian Wright" userId="96d5632f86e1cb83" providerId="LiveId" clId="{36F1790C-7DFF-4E8F-9720-0D2E5918D31A}" dt="2020-04-06T19:45:07.287" v="795" actId="478"/>
          <ac:spMkLst>
            <pc:docMk/>
            <pc:sldMk cId="2270579498" sldId="639"/>
            <ac:spMk id="9" creationId="{56C7EBCB-209C-4F57-AC61-418CC16DAC5B}"/>
          </ac:spMkLst>
        </pc:spChg>
        <pc:spChg chg="add del mod">
          <ac:chgData name="Brian Wright" userId="96d5632f86e1cb83" providerId="LiveId" clId="{36F1790C-7DFF-4E8F-9720-0D2E5918D31A}" dt="2020-04-06T19:45:09.816" v="796" actId="478"/>
          <ac:spMkLst>
            <pc:docMk/>
            <pc:sldMk cId="2270579498" sldId="639"/>
            <ac:spMk id="10" creationId="{F3236B22-E03A-4A9F-85B5-55B2AD92CF62}"/>
          </ac:spMkLst>
        </pc:spChg>
        <pc:spChg chg="add del mod">
          <ac:chgData name="Brian Wright" userId="96d5632f86e1cb83" providerId="LiveId" clId="{36F1790C-7DFF-4E8F-9720-0D2E5918D31A}" dt="2020-04-06T19:45:11.993" v="797" actId="478"/>
          <ac:spMkLst>
            <pc:docMk/>
            <pc:sldMk cId="2270579498" sldId="639"/>
            <ac:spMk id="11" creationId="{20A794AC-9E3F-45AD-AE80-1A3D62EF6A5C}"/>
          </ac:spMkLst>
        </pc:spChg>
        <pc:spChg chg="add mod">
          <ac:chgData name="Brian Wright" userId="96d5632f86e1cb83" providerId="LiveId" clId="{36F1790C-7DFF-4E8F-9720-0D2E5918D31A}" dt="2020-04-07T12:48:02.532" v="975" actId="20577"/>
          <ac:spMkLst>
            <pc:docMk/>
            <pc:sldMk cId="2270579498" sldId="639"/>
            <ac:spMk id="14" creationId="{5FE7B75B-C2BB-4AF4-B1CF-0547BC068639}"/>
          </ac:spMkLst>
        </pc:spChg>
        <pc:graphicFrameChg chg="add del mod modGraphic">
          <ac:chgData name="Brian Wright" userId="96d5632f86e1cb83" providerId="LiveId" clId="{36F1790C-7DFF-4E8F-9720-0D2E5918D31A}" dt="2020-04-06T19:42:24.509" v="765" actId="478"/>
          <ac:graphicFrameMkLst>
            <pc:docMk/>
            <pc:sldMk cId="2270579498" sldId="639"/>
            <ac:graphicFrameMk id="7" creationId="{347758C8-BEB3-4C8E-9248-DE19582D3585}"/>
          </ac:graphicFrameMkLst>
        </pc:graphicFrameChg>
        <pc:graphicFrameChg chg="add del">
          <ac:chgData name="Brian Wright" userId="96d5632f86e1cb83" providerId="LiveId" clId="{36F1790C-7DFF-4E8F-9720-0D2E5918D31A}" dt="2020-04-06T19:42:37.682" v="767"/>
          <ac:graphicFrameMkLst>
            <pc:docMk/>
            <pc:sldMk cId="2270579498" sldId="639"/>
            <ac:graphicFrameMk id="12" creationId="{EA1EF6E7-A4A6-4BDD-9976-74C777DB7A18}"/>
          </ac:graphicFrameMkLst>
        </pc:graphicFrameChg>
        <pc:graphicFrameChg chg="add mod modGraphic">
          <ac:chgData name="Brian Wright" userId="96d5632f86e1cb83" providerId="LiveId" clId="{36F1790C-7DFF-4E8F-9720-0D2E5918D31A}" dt="2020-04-08T20:21:54.667" v="1181" actId="20577"/>
          <ac:graphicFrameMkLst>
            <pc:docMk/>
            <pc:sldMk cId="2270579498" sldId="639"/>
            <ac:graphicFrameMk id="13" creationId="{10AE4D27-018F-4CC9-AE6F-9048E92F0B07}"/>
          </ac:graphicFrameMkLst>
        </pc:graphicFrameChg>
        <pc:picChg chg="add mod">
          <ac:chgData name="Brian Wright" userId="96d5632f86e1cb83" providerId="LiveId" clId="{36F1790C-7DFF-4E8F-9720-0D2E5918D31A}" dt="2020-04-07T12:48:20.954" v="976" actId="14100"/>
          <ac:picMkLst>
            <pc:docMk/>
            <pc:sldMk cId="2270579498" sldId="639"/>
            <ac:picMk id="6" creationId="{1F35E3EF-639E-4F0B-A633-CC0E63E83040}"/>
          </ac:picMkLst>
        </pc:picChg>
      </pc:sldChg>
      <pc:sldChg chg="add del">
        <pc:chgData name="Brian Wright" userId="96d5632f86e1cb83" providerId="LiveId" clId="{36F1790C-7DFF-4E8F-9720-0D2E5918D31A}" dt="2020-04-06T17:43:03.039" v="527"/>
        <pc:sldMkLst>
          <pc:docMk/>
          <pc:sldMk cId="1818433328" sldId="640"/>
        </pc:sldMkLst>
      </pc:sldChg>
      <pc:sldChg chg="addSp delSp modSp add del">
        <pc:chgData name="Brian Wright" userId="96d5632f86e1cb83" providerId="LiveId" clId="{36F1790C-7DFF-4E8F-9720-0D2E5918D31A}" dt="2020-04-08T17:37:50.499" v="1135" actId="47"/>
        <pc:sldMkLst>
          <pc:docMk/>
          <pc:sldMk cId="2585189334" sldId="640"/>
        </pc:sldMkLst>
        <pc:spChg chg="del">
          <ac:chgData name="Brian Wright" userId="96d5632f86e1cb83" providerId="LiveId" clId="{36F1790C-7DFF-4E8F-9720-0D2E5918D31A}" dt="2020-04-08T17:08:50.324" v="1130" actId="478"/>
          <ac:spMkLst>
            <pc:docMk/>
            <pc:sldMk cId="2585189334" sldId="640"/>
            <ac:spMk id="3" creationId="{00000000-0000-0000-0000-000000000000}"/>
          </ac:spMkLst>
        </pc:spChg>
        <pc:spChg chg="add del mod">
          <ac:chgData name="Brian Wright" userId="96d5632f86e1cb83" providerId="LiveId" clId="{36F1790C-7DFF-4E8F-9720-0D2E5918D31A}" dt="2020-04-08T17:08:51.761" v="1131" actId="478"/>
          <ac:spMkLst>
            <pc:docMk/>
            <pc:sldMk cId="2585189334" sldId="640"/>
            <ac:spMk id="7" creationId="{994D44E0-DCEC-40C5-870E-515E54FC0A09}"/>
          </ac:spMkLst>
        </pc:spChg>
        <pc:spChg chg="del">
          <ac:chgData name="Brian Wright" userId="96d5632f86e1cb83" providerId="LiveId" clId="{36F1790C-7DFF-4E8F-9720-0D2E5918D31A}" dt="2020-04-08T17:08:55.536" v="1133" actId="478"/>
          <ac:spMkLst>
            <pc:docMk/>
            <pc:sldMk cId="2585189334" sldId="640"/>
            <ac:spMk id="14" creationId="{5FE7B75B-C2BB-4AF4-B1CF-0547BC068639}"/>
          </ac:spMkLst>
        </pc:spChg>
        <pc:graphicFrameChg chg="del">
          <ac:chgData name="Brian Wright" userId="96d5632f86e1cb83" providerId="LiveId" clId="{36F1790C-7DFF-4E8F-9720-0D2E5918D31A}" dt="2020-04-08T17:08:57.820" v="1134" actId="478"/>
          <ac:graphicFrameMkLst>
            <pc:docMk/>
            <pc:sldMk cId="2585189334" sldId="640"/>
            <ac:graphicFrameMk id="13" creationId="{10AE4D27-018F-4CC9-AE6F-9048E92F0B07}"/>
          </ac:graphicFrameMkLst>
        </pc:graphicFrameChg>
        <pc:picChg chg="del">
          <ac:chgData name="Brian Wright" userId="96d5632f86e1cb83" providerId="LiveId" clId="{36F1790C-7DFF-4E8F-9720-0D2E5918D31A}" dt="2020-04-08T17:08:52.741" v="1132" actId="478"/>
          <ac:picMkLst>
            <pc:docMk/>
            <pc:sldMk cId="2585189334" sldId="640"/>
            <ac:picMk id="6" creationId="{1F35E3EF-639E-4F0B-A633-CC0E63E8304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E458A-CC06-48BE-991B-B3ACDD14B597}" type="datetimeFigureOut">
              <a:rPr lang="en-US" smtClean="0"/>
              <a:t>3/28/2021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59E79-B3EA-453E-BDBA-60E25D7173B4}" type="slidenum">
              <a:rPr lang="en-US" smtClean="0"/>
              <a:t>‹#›</a:t>
            </a:fld>
            <a:endParaRPr lang="en-US" dirty="0"/>
          </a:p>
        </p:txBody>
      </p:sp>
    </p:spTree>
    <p:extLst>
      <p:ext uri="{BB962C8B-B14F-4D97-AF65-F5344CB8AC3E}">
        <p14:creationId xmlns:p14="http://schemas.microsoft.com/office/powerpoint/2010/main" val="56753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26</a:t>
            </a:fld>
            <a:endParaRPr lang="en-US" dirty="0"/>
          </a:p>
        </p:txBody>
      </p:sp>
    </p:spTree>
    <p:extLst>
      <p:ext uri="{BB962C8B-B14F-4D97-AF65-F5344CB8AC3E}">
        <p14:creationId xmlns:p14="http://schemas.microsoft.com/office/powerpoint/2010/main" val="425077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replacement symbol</a:t>
            </a:r>
          </a:p>
          <a:p>
            <a:r>
              <a:rPr lang="en-US" dirty="0"/>
              <a:t>Theta</a:t>
            </a:r>
            <a:r>
              <a:rPr lang="en-US" baseline="0" dirty="0"/>
              <a:t> – starts with random thetas and use these parameters to calculate the output</a:t>
            </a:r>
          </a:p>
          <a:p>
            <a:r>
              <a:rPr lang="en-US" baseline="0" dirty="0"/>
              <a:t>a: is the learning rate that we establish, larger bigger steps</a:t>
            </a:r>
          </a:p>
          <a:p>
            <a:r>
              <a:rPr lang="en-US" baseline="0" dirty="0"/>
              <a:t>Next is the derivative of the cost function</a:t>
            </a:r>
          </a:p>
          <a:p>
            <a:r>
              <a:rPr lang="en-US" baseline="0" dirty="0"/>
              <a:t>Gradually updates the theta values.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81</a:t>
            </a:fld>
            <a:endParaRPr lang="en-US" dirty="0"/>
          </a:p>
        </p:txBody>
      </p:sp>
    </p:spTree>
    <p:extLst>
      <p:ext uri="{BB962C8B-B14F-4D97-AF65-F5344CB8AC3E}">
        <p14:creationId xmlns:p14="http://schemas.microsoft.com/office/powerpoint/2010/main" val="235617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level curves, where z=f(</a:t>
            </a:r>
            <a:r>
              <a:rPr lang="en-US" dirty="0" err="1"/>
              <a:t>x,y</a:t>
            </a:r>
            <a:r>
              <a:rPr lang="en-US" dirty="0"/>
              <a:t>)</a:t>
            </a:r>
            <a:r>
              <a:rPr lang="en-US" baseline="0" dirty="0"/>
              <a:t> z is a function of </a:t>
            </a:r>
            <a:r>
              <a:rPr lang="en-US" baseline="0" dirty="0" err="1"/>
              <a:t>x,y</a:t>
            </a:r>
            <a:r>
              <a:rPr lang="en-US" baseline="0" dirty="0"/>
              <a:t> in that it’s essentially the vertical axis of the function, curves represent a region where the values are the same – switch to R</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84</a:t>
            </a:fld>
            <a:endParaRPr lang="en-US" dirty="0"/>
          </a:p>
        </p:txBody>
      </p:sp>
    </p:spTree>
    <p:extLst>
      <p:ext uri="{BB962C8B-B14F-4D97-AF65-F5344CB8AC3E}">
        <p14:creationId xmlns:p14="http://schemas.microsoft.com/office/powerpoint/2010/main" val="348971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Draw</a:t>
            </a:r>
            <a:r>
              <a:rPr lang="en-US" baseline="0" dirty="0"/>
              <a:t> a vector arrow out from the origin of 2 or 3 and construct the circle, works to control highly correlated variables by control the size growth of the beta </a:t>
            </a:r>
            <a:r>
              <a:rPr lang="en-US" baseline="0" dirty="0" err="1"/>
              <a:t>coeficients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85</a:t>
            </a:fld>
            <a:endParaRPr lang="en-US" dirty="0"/>
          </a:p>
        </p:txBody>
      </p:sp>
    </p:spTree>
    <p:extLst>
      <p:ext uri="{BB962C8B-B14F-4D97-AF65-F5344CB8AC3E}">
        <p14:creationId xmlns:p14="http://schemas.microsoft.com/office/powerpoint/2010/main" val="31618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want the L1</a:t>
            </a:r>
            <a:r>
              <a:rPr lang="en-US" baseline="0" dirty="0"/>
              <a:t> norm to equal 2 for example what would that look like on the plain, draw it graphically </a:t>
            </a:r>
          </a:p>
          <a:p>
            <a:endParaRPr lang="en-US" baseline="0" dirty="0"/>
          </a:p>
          <a:p>
            <a:r>
              <a:rPr lang="en-US" baseline="0" dirty="0"/>
              <a:t>Contours of the residual-sum-of-squares function</a:t>
            </a:r>
          </a:p>
          <a:p>
            <a:endParaRPr lang="en-US" baseline="0" dirty="0"/>
          </a:p>
          <a:p>
            <a:r>
              <a:rPr lang="en-US" baseline="0" dirty="0"/>
              <a:t>B0 = c and B1 = 0 at the corners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86</a:t>
            </a:fld>
            <a:endParaRPr lang="en-US" dirty="0"/>
          </a:p>
        </p:txBody>
      </p:sp>
    </p:spTree>
    <p:extLst>
      <p:ext uri="{BB962C8B-B14F-4D97-AF65-F5344CB8AC3E}">
        <p14:creationId xmlns:p14="http://schemas.microsoft.com/office/powerpoint/2010/main" val="671674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a:t>
            </a:r>
            <a:r>
              <a:rPr lang="en-US" baseline="0" dirty="0"/>
              <a:t> the sum of square residuals, cap the variance which is common in OLS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87</a:t>
            </a:fld>
            <a:endParaRPr lang="en-US" dirty="0"/>
          </a:p>
        </p:txBody>
      </p:sp>
    </p:spTree>
    <p:extLst>
      <p:ext uri="{BB962C8B-B14F-4D97-AF65-F5344CB8AC3E}">
        <p14:creationId xmlns:p14="http://schemas.microsoft.com/office/powerpoint/2010/main" val="196143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the probability that X is exactly equal to some value is always zero because the area under the curve at a single point, which has no width,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the probability that a man weighs exactly 190 pounds to infinite precision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could calculate a nonzero probability that a man weighs more than 190 pounds, or less than 190 pounds, or between 189.9 and 190.1 pounds, but the probability that he weighs exactly 190 pounds is zero.</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54</a:t>
            </a:fld>
            <a:endParaRPr lang="en-US" dirty="0"/>
          </a:p>
        </p:txBody>
      </p:sp>
    </p:spTree>
    <p:extLst>
      <p:ext uri="{BB962C8B-B14F-4D97-AF65-F5344CB8AC3E}">
        <p14:creationId xmlns:p14="http://schemas.microsoft.com/office/powerpoint/2010/main" val="2817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ordinate and abscissa (Y and X)</a:t>
            </a:r>
          </a:p>
        </p:txBody>
      </p:sp>
      <p:sp>
        <p:nvSpPr>
          <p:cNvPr id="4" name="Slide Number Placeholder 3"/>
          <p:cNvSpPr>
            <a:spLocks noGrp="1"/>
          </p:cNvSpPr>
          <p:nvPr>
            <p:ph type="sldNum" sz="quarter" idx="10"/>
          </p:nvPr>
        </p:nvSpPr>
        <p:spPr/>
        <p:txBody>
          <a:bodyPr/>
          <a:lstStyle/>
          <a:p>
            <a:fld id="{A3E315DA-1AC0-4211-A5ED-3E0AEB240A51}" type="slidenum">
              <a:rPr lang="en-US" smtClean="0"/>
              <a:t>62</a:t>
            </a:fld>
            <a:endParaRPr lang="en-US"/>
          </a:p>
        </p:txBody>
      </p:sp>
    </p:spTree>
    <p:extLst>
      <p:ext uri="{BB962C8B-B14F-4D97-AF65-F5344CB8AC3E}">
        <p14:creationId xmlns:p14="http://schemas.microsoft.com/office/powerpoint/2010/main" val="149683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take the average of the X values vice the range to normalize</a:t>
            </a:r>
            <a:r>
              <a:rPr lang="en-US" baseline="0" dirty="0"/>
              <a:t> the output</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72</a:t>
            </a:fld>
            <a:endParaRPr lang="en-US" dirty="0"/>
          </a:p>
        </p:txBody>
      </p:sp>
    </p:spTree>
    <p:extLst>
      <p:ext uri="{BB962C8B-B14F-4D97-AF65-F5344CB8AC3E}">
        <p14:creationId xmlns:p14="http://schemas.microsoft.com/office/powerpoint/2010/main" val="183626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73</a:t>
            </a:fld>
            <a:endParaRPr lang="en-US" dirty="0"/>
          </a:p>
        </p:txBody>
      </p:sp>
    </p:spTree>
    <p:extLst>
      <p:ext uri="{BB962C8B-B14F-4D97-AF65-F5344CB8AC3E}">
        <p14:creationId xmlns:p14="http://schemas.microsoft.com/office/powerpoint/2010/main" val="166573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74</a:t>
            </a:fld>
            <a:endParaRPr lang="en-US" dirty="0"/>
          </a:p>
        </p:txBody>
      </p:sp>
    </p:spTree>
    <p:extLst>
      <p:ext uri="{BB962C8B-B14F-4D97-AF65-F5344CB8AC3E}">
        <p14:creationId xmlns:p14="http://schemas.microsoft.com/office/powerpoint/2010/main" val="40173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number of non-zero</a:t>
            </a:r>
            <a:r>
              <a:rPr lang="en-US" baseline="0" dirty="0"/>
              <a:t> parameters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75</a:t>
            </a:fld>
            <a:endParaRPr lang="en-US" dirty="0"/>
          </a:p>
        </p:txBody>
      </p:sp>
    </p:spTree>
    <p:extLst>
      <p:ext uri="{BB962C8B-B14F-4D97-AF65-F5344CB8AC3E}">
        <p14:creationId xmlns:p14="http://schemas.microsoft.com/office/powerpoint/2010/main" val="339716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77</a:t>
            </a:fld>
            <a:endParaRPr lang="en-US" dirty="0"/>
          </a:p>
        </p:txBody>
      </p:sp>
    </p:spTree>
    <p:extLst>
      <p:ext uri="{BB962C8B-B14F-4D97-AF65-F5344CB8AC3E}">
        <p14:creationId xmlns:p14="http://schemas.microsoft.com/office/powerpoint/2010/main" val="131772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replacement symbol</a:t>
            </a:r>
          </a:p>
          <a:p>
            <a:r>
              <a:rPr lang="en-US" dirty="0"/>
              <a:t>Theta</a:t>
            </a:r>
            <a:r>
              <a:rPr lang="en-US" baseline="0" dirty="0"/>
              <a:t> – starts with random thetas and use these parameters to calculate the output</a:t>
            </a:r>
          </a:p>
          <a:p>
            <a:r>
              <a:rPr lang="en-US" baseline="0" dirty="0"/>
              <a:t>a: is the learning rate that we establish, larger bigger steps</a:t>
            </a:r>
          </a:p>
          <a:p>
            <a:r>
              <a:rPr lang="en-US" baseline="0" dirty="0"/>
              <a:t>Next is the derivative of the cost function</a:t>
            </a:r>
          </a:p>
          <a:p>
            <a:r>
              <a:rPr lang="en-US" baseline="0" dirty="0"/>
              <a:t>Gradually updates the theta values.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80</a:t>
            </a:fld>
            <a:endParaRPr lang="en-US" dirty="0"/>
          </a:p>
        </p:txBody>
      </p:sp>
    </p:spTree>
    <p:extLst>
      <p:ext uri="{BB962C8B-B14F-4D97-AF65-F5344CB8AC3E}">
        <p14:creationId xmlns:p14="http://schemas.microsoft.com/office/powerpoint/2010/main" val="272558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896394" y="6356349"/>
            <a:ext cx="2743200" cy="365125"/>
          </a:xfrm>
        </p:spPr>
        <p:txBody>
          <a:bodyPr/>
          <a:lstStyle/>
          <a:p>
            <a:fld id="{04C01D68-98F0-4413-A543-950947CC53F4}" type="datetime1">
              <a:rPr lang="en-US" smtClean="0"/>
              <a:t>3/28/2021</a:t>
            </a:fld>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6336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6586-FB24-4278-9591-82C4BBCDCA89}" type="datetime1">
              <a:rPr lang="en-US" smtClean="0"/>
              <a:t>3/28/2021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60858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5CA0D-3537-42D6-B0CE-3FBC0D012150}" type="datetime1">
              <a:rPr lang="en-US" smtClean="0"/>
              <a:t>3/28/2021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094933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581191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1471281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42699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290259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3214202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681905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830159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46539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80554" y="1066868"/>
            <a:ext cx="10515600" cy="4351338"/>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v"/>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0"/>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dirty="0"/>
          </a:p>
        </p:txBody>
      </p:sp>
      <p:cxnSp>
        <p:nvCxnSpPr>
          <p:cNvPr id="8" name="Straight Connector 7"/>
          <p:cNvCxnSpPr/>
          <p:nvPr userDrawn="1"/>
        </p:nvCxnSpPr>
        <p:spPr>
          <a:xfrm flipV="1">
            <a:off x="0" y="631095"/>
            <a:ext cx="12192000" cy="26126"/>
          </a:xfrm>
          <a:prstGeom prst="line">
            <a:avLst/>
          </a:prstGeom>
          <a:ln w="349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96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3EDF1-F613-4DA2-A80A-754A6940B2FC}" type="datetime1">
              <a:rPr lang="en-US" smtClean="0"/>
              <a:t>3/28/2021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35415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B0033-72B4-4535-88FF-3AD028C99723}" type="datetime1">
              <a:rPr lang="en-US" smtClean="0"/>
              <a:t>3/28/2021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64242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B2EC89-E834-484E-B15B-8A782CBE7E42}" type="datetime1">
              <a:rPr lang="en-US" smtClean="0"/>
              <a:t>3/28/2021</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41115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BFDB64-FBD6-4851-B5A5-2376FDD55407}" type="datetime1">
              <a:rPr lang="en-US" smtClean="0"/>
              <a:t>3/28/2021</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74450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6691A-4010-4E41-AAA5-8BA8423BEAFA}" type="datetime1">
              <a:rPr lang="en-US" smtClean="0"/>
              <a:t>3/28/2021</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5358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A26292-8CED-46F0-BBB1-1BA0D2A33D09}" type="datetime1">
              <a:rPr lang="en-US" smtClean="0"/>
              <a:t>3/28/2021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43648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1AD9AB-7BFD-44AF-B1FE-05602162B8C3}" type="datetime1">
              <a:rPr lang="en-US" smtClean="0"/>
              <a:t>3/28/2021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92843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87686" y="635544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570EF-A0EC-4C7C-9082-FFE56C4913AF}" type="datetime1">
              <a:rPr lang="en-US" smtClean="0"/>
              <a:t>3/28/2021</a:t>
            </a:fld>
            <a:endParaRPr lang="en-US" dirty="0"/>
          </a:p>
        </p:txBody>
      </p:sp>
    </p:spTree>
    <p:extLst>
      <p:ext uri="{BB962C8B-B14F-4D97-AF65-F5344CB8AC3E}">
        <p14:creationId xmlns:p14="http://schemas.microsoft.com/office/powerpoint/2010/main" val="18004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hyperlink" Target="https://en.wikipedia.org/wiki/Probability_mass_fun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oleObject" Target="../embeddings/oleObject1.bin"/><Relationship Id="rId7" Type="http://schemas.openxmlformats.org/officeDocument/2006/relationships/image" Target="../media/image34.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38.JPG"/></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87813" y="1118395"/>
            <a:ext cx="9144000" cy="1655762"/>
          </a:xfrm>
        </p:spPr>
        <p:txBody>
          <a:bodyPr>
            <a:normAutofit/>
          </a:bodyPr>
          <a:lstStyle/>
          <a:p>
            <a:r>
              <a:rPr lang="en-US" sz="3600" dirty="0"/>
              <a:t>KNN and Probability </a:t>
            </a:r>
          </a:p>
        </p:txBody>
      </p:sp>
    </p:spTree>
    <p:extLst>
      <p:ext uri="{BB962C8B-B14F-4D97-AF65-F5344CB8AC3E}">
        <p14:creationId xmlns:p14="http://schemas.microsoft.com/office/powerpoint/2010/main" val="1546521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en-US" sz="2600" dirty="0"/>
                  <a:t>Define a distance </a:t>
                </a:r>
                <a14:m>
                  <m:oMath xmlns:m="http://schemas.openxmlformats.org/officeDocument/2006/math">
                    <m:r>
                      <a:rPr lang="en-US" altLang="en-US" sz="2600" i="1" dirty="0" smtClean="0">
                        <a:latin typeface="Cambria Math" panose="02040503050406030204" pitchFamily="18" charset="0"/>
                      </a:rPr>
                      <m:t>𝑑</m:t>
                    </m:r>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1</m:t>
                        </m:r>
                      </m:sub>
                    </m:sSub>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2</m:t>
                        </m:r>
                      </m:sub>
                    </m:sSub>
                    <m:r>
                      <a:rPr lang="en-US" altLang="en-US" sz="2600" i="1" dirty="0" smtClean="0">
                        <a:latin typeface="Cambria Math" panose="02040503050406030204" pitchFamily="18" charset="0"/>
                      </a:rPr>
                      <m:t>) </m:t>
                    </m:r>
                  </m:oMath>
                </a14:m>
                <a:r>
                  <a:rPr lang="en-US" altLang="en-US" sz="2600" dirty="0"/>
                  <a:t>between any 2 examples</a:t>
                </a:r>
              </a:p>
              <a:p>
                <a:pPr lvl="1"/>
                <a:r>
                  <a:rPr lang="en-US" altLang="en-US" sz="2200" dirty="0"/>
                  <a:t> Examples are essentially rows</a:t>
                </a:r>
              </a:p>
              <a:p>
                <a:pPr lvl="1"/>
                <a:r>
                  <a:rPr lang="en-US" altLang="en-US" sz="2200" dirty="0"/>
                  <a:t> So we could just use Euclidean distance … </a:t>
                </a:r>
              </a:p>
              <a:p>
                <a:r>
                  <a:rPr lang="en-US" altLang="en-US" sz="2600" dirty="0"/>
                  <a:t>Training</a:t>
                </a:r>
              </a:p>
              <a:p>
                <a:pPr lvl="1"/>
                <a:r>
                  <a:rPr lang="en-US" altLang="en-US" sz="2200" dirty="0"/>
                  <a:t> Index the training examples for fast lookup (build a “database”)</a:t>
                </a:r>
              </a:p>
              <a:p>
                <a:r>
                  <a:rPr lang="en-US" altLang="en-US" sz="2600" dirty="0"/>
                  <a:t>Test</a:t>
                </a:r>
              </a:p>
              <a:p>
                <a:pPr lvl="1"/>
                <a:r>
                  <a:rPr lang="en-US" altLang="en-US" sz="2200" dirty="0"/>
                  <a:t> Given a new </a:t>
                </a:r>
                <a14:m>
                  <m:oMath xmlns:m="http://schemas.openxmlformats.org/officeDocument/2006/math">
                    <m:r>
                      <a:rPr lang="en-US" altLang="en-US" sz="2200" i="1" dirty="0" smtClean="0">
                        <a:latin typeface="Cambria Math" panose="02040503050406030204" pitchFamily="18" charset="0"/>
                      </a:rPr>
                      <m:t>𝑥</m:t>
                    </m:r>
                  </m:oMath>
                </a14:m>
                <a:r>
                  <a:rPr lang="en-US" altLang="en-US" sz="2200" dirty="0"/>
                  <a:t>, find the closest neighbor (k=1) from training index</a:t>
                </a:r>
              </a:p>
              <a:p>
                <a:pPr lvl="1"/>
                <a:r>
                  <a:rPr lang="en-US" altLang="en-US" sz="2200" dirty="0"/>
                  <a:t> Classify x the same as its closest neighbor</a:t>
                </a:r>
              </a:p>
              <a:p>
                <a:endParaRPr lang="en-US" altLang="en-US" sz="2600" dirty="0"/>
              </a:p>
              <a:p>
                <a:pPr marL="0" indent="0" fontAlgn="base">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70"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a:t>
            </a:fld>
            <a:endParaRPr lang="en-US" dirty="0"/>
          </a:p>
        </p:txBody>
      </p:sp>
    </p:spTree>
    <p:extLst>
      <p:ext uri="{BB962C8B-B14F-4D97-AF65-F5344CB8AC3E}">
        <p14:creationId xmlns:p14="http://schemas.microsoft.com/office/powerpoint/2010/main" val="145636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p:sp>
        <p:nvSpPr>
          <p:cNvPr id="3" name="Content Placeholder 2"/>
          <p:cNvSpPr>
            <a:spLocks noGrp="1"/>
          </p:cNvSpPr>
          <p:nvPr>
            <p:ph idx="1"/>
          </p:nvPr>
        </p:nvSpPr>
        <p:spPr>
          <a:xfrm>
            <a:off x="80553" y="751314"/>
            <a:ext cx="11487559" cy="3238432"/>
          </a:xfrm>
        </p:spPr>
        <p:txBody>
          <a:bodyPr>
            <a:normAutofit/>
          </a:bodyPr>
          <a:lstStyle/>
          <a:p>
            <a:r>
              <a:rPr lang="en-US" altLang="en-US" sz="2600" dirty="0"/>
              <a:t> Euclidean Distance Equation:</a:t>
            </a:r>
          </a:p>
          <a:p>
            <a:endParaRPr lang="en-US" altLang="en-US" sz="2600" dirty="0"/>
          </a:p>
          <a:p>
            <a:endParaRPr lang="en-US" altLang="en-US" sz="2600" dirty="0"/>
          </a:p>
          <a:p>
            <a:endParaRPr lang="en-US" altLang="en-US" sz="2600" dirty="0"/>
          </a:p>
          <a:p>
            <a:endParaRPr lang="en-US" altLang="en-US" sz="2600" dirty="0"/>
          </a:p>
          <a:p>
            <a:r>
              <a:rPr lang="en-US" altLang="en-US" sz="2600" dirty="0"/>
              <a:t> q is the current vector and p is new, think of q as the training and p as the test. Smaller values mean lines or more similar in value or closer together on a graph. </a:t>
            </a:r>
          </a:p>
          <a:p>
            <a:pPr marL="0" indent="0">
              <a:buNone/>
            </a:pPr>
            <a:endParaRPr lang="en-US" altLang="en-US" sz="2600" dirty="0"/>
          </a:p>
          <a:p>
            <a:pPr marL="0" indent="0">
              <a:buNone/>
            </a:pPr>
            <a:endParaRPr lang="en-US" altLang="en-US" sz="2200" dirty="0"/>
          </a:p>
          <a:p>
            <a:endParaRPr lang="en-US" altLang="en-US" sz="2600" dirty="0"/>
          </a:p>
          <a:p>
            <a:pPr marL="0" indent="0" fontAlgn="base">
              <a:buNone/>
            </a:pPr>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1F35E3EF-639E-4F0B-A633-CC0E63E83040}"/>
              </a:ext>
            </a:extLst>
          </p:cNvPr>
          <p:cNvPicPr>
            <a:picLocks noChangeAspect="1"/>
          </p:cNvPicPr>
          <p:nvPr/>
        </p:nvPicPr>
        <p:blipFill>
          <a:blip r:embed="rId2"/>
          <a:stretch>
            <a:fillRect/>
          </a:stretch>
        </p:blipFill>
        <p:spPr>
          <a:xfrm>
            <a:off x="1728788" y="1214438"/>
            <a:ext cx="7648417" cy="1817959"/>
          </a:xfrm>
          <a:prstGeom prst="rect">
            <a:avLst/>
          </a:prstGeom>
        </p:spPr>
      </p:pic>
      <p:graphicFrame>
        <p:nvGraphicFramePr>
          <p:cNvPr id="13" name="Table 12">
            <a:extLst>
              <a:ext uri="{FF2B5EF4-FFF2-40B4-BE49-F238E27FC236}">
                <a16:creationId xmlns:a16="http://schemas.microsoft.com/office/drawing/2014/main" id="{10AE4D27-018F-4CC9-AE6F-9048E92F0B07}"/>
              </a:ext>
            </a:extLst>
          </p:cNvPr>
          <p:cNvGraphicFramePr>
            <a:graphicFrameLocks noGrp="1"/>
          </p:cNvGraphicFramePr>
          <p:nvPr>
            <p:extLst>
              <p:ext uri="{D42A27DB-BD31-4B8C-83A1-F6EECF244321}">
                <p14:modId xmlns:p14="http://schemas.microsoft.com/office/powerpoint/2010/main" val="1204485389"/>
              </p:ext>
            </p:extLst>
          </p:nvPr>
        </p:nvGraphicFramePr>
        <p:xfrm>
          <a:off x="2647950" y="4640647"/>
          <a:ext cx="7467600" cy="1928813"/>
        </p:xfrm>
        <a:graphic>
          <a:graphicData uri="http://schemas.openxmlformats.org/drawingml/2006/table">
            <a:tbl>
              <a:tblPr/>
              <a:tblGrid>
                <a:gridCol w="1257300">
                  <a:extLst>
                    <a:ext uri="{9D8B030D-6E8A-4147-A177-3AD203B41FA5}">
                      <a16:colId xmlns:a16="http://schemas.microsoft.com/office/drawing/2014/main" val="2597127739"/>
                    </a:ext>
                  </a:extLst>
                </a:gridCol>
                <a:gridCol w="647700">
                  <a:extLst>
                    <a:ext uri="{9D8B030D-6E8A-4147-A177-3AD203B41FA5}">
                      <a16:colId xmlns:a16="http://schemas.microsoft.com/office/drawing/2014/main" val="1097338683"/>
                    </a:ext>
                  </a:extLst>
                </a:gridCol>
                <a:gridCol w="647700">
                  <a:extLst>
                    <a:ext uri="{9D8B030D-6E8A-4147-A177-3AD203B41FA5}">
                      <a16:colId xmlns:a16="http://schemas.microsoft.com/office/drawing/2014/main" val="2597721539"/>
                    </a:ext>
                  </a:extLst>
                </a:gridCol>
                <a:gridCol w="647700">
                  <a:extLst>
                    <a:ext uri="{9D8B030D-6E8A-4147-A177-3AD203B41FA5}">
                      <a16:colId xmlns:a16="http://schemas.microsoft.com/office/drawing/2014/main" val="1890809373"/>
                    </a:ext>
                  </a:extLst>
                </a:gridCol>
                <a:gridCol w="647700">
                  <a:extLst>
                    <a:ext uri="{9D8B030D-6E8A-4147-A177-3AD203B41FA5}">
                      <a16:colId xmlns:a16="http://schemas.microsoft.com/office/drawing/2014/main" val="123966976"/>
                    </a:ext>
                  </a:extLst>
                </a:gridCol>
                <a:gridCol w="647700">
                  <a:extLst>
                    <a:ext uri="{9D8B030D-6E8A-4147-A177-3AD203B41FA5}">
                      <a16:colId xmlns:a16="http://schemas.microsoft.com/office/drawing/2014/main" val="3012409350"/>
                    </a:ext>
                  </a:extLst>
                </a:gridCol>
                <a:gridCol w="647700">
                  <a:extLst>
                    <a:ext uri="{9D8B030D-6E8A-4147-A177-3AD203B41FA5}">
                      <a16:colId xmlns:a16="http://schemas.microsoft.com/office/drawing/2014/main" val="439135330"/>
                    </a:ext>
                  </a:extLst>
                </a:gridCol>
                <a:gridCol w="647700">
                  <a:extLst>
                    <a:ext uri="{9D8B030D-6E8A-4147-A177-3AD203B41FA5}">
                      <a16:colId xmlns:a16="http://schemas.microsoft.com/office/drawing/2014/main" val="2695767837"/>
                    </a:ext>
                  </a:extLst>
                </a:gridCol>
                <a:gridCol w="647700">
                  <a:extLst>
                    <a:ext uri="{9D8B030D-6E8A-4147-A177-3AD203B41FA5}">
                      <a16:colId xmlns:a16="http://schemas.microsoft.com/office/drawing/2014/main" val="990099986"/>
                    </a:ext>
                  </a:extLst>
                </a:gridCol>
                <a:gridCol w="1028700">
                  <a:extLst>
                    <a:ext uri="{9D8B030D-6E8A-4147-A177-3AD203B41FA5}">
                      <a16:colId xmlns:a16="http://schemas.microsoft.com/office/drawing/2014/main" val="4025705816"/>
                    </a:ext>
                  </a:extLst>
                </a:gridCol>
              </a:tblGrid>
              <a:tr h="271780">
                <a:tc>
                  <a:txBody>
                    <a:bodyPr/>
                    <a:lstStyle/>
                    <a:p>
                      <a:pPr algn="l" fontAlgn="b"/>
                      <a:endParaRPr lang="en-US" sz="1600" b="1" i="0" u="none" strike="noStrike" dirty="0">
                        <a:solidFill>
                          <a:schemeClr val="tx1"/>
                        </a:solidFill>
                        <a:effectLst/>
                        <a:latin typeface="Calibri" panose="020F0502020204030204" pitchFamily="34" charset="0"/>
                      </a:endParaRP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x1</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x2</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x3</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x4</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x5</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x6</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x7</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x8</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Result</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85081535"/>
                  </a:ext>
                </a:extLst>
              </a:tr>
              <a:tr h="300355">
                <a:tc>
                  <a:txBody>
                    <a:bodyPr/>
                    <a:lstStyle/>
                    <a:p>
                      <a:pPr algn="ctr" rtl="0" fontAlgn="ctr"/>
                      <a:r>
                        <a:rPr lang="en-US" sz="1800" b="1" i="0" u="none" strike="noStrike" dirty="0">
                          <a:solidFill>
                            <a:srgbClr val="FFFFFF"/>
                          </a:solidFill>
                          <a:effectLst/>
                          <a:latin typeface="Calibri" panose="020F0502020204030204" pitchFamily="34" charset="0"/>
                        </a:rPr>
                        <a:t>q</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lnL w="12700" cap="flat" cmpd="sng" algn="ctr">
                      <a:solidFill>
                        <a:srgbClr val="FFFFFF"/>
                      </a:solidFill>
                      <a:prstDash val="solid"/>
                      <a:round/>
                      <a:headEnd type="none" w="med" len="med"/>
                      <a:tailEnd type="none" w="med" len="med"/>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839940658"/>
                  </a:ext>
                </a:extLst>
              </a:tr>
              <a:tr h="304800">
                <a:tc>
                  <a:txBody>
                    <a:bodyPr/>
                    <a:lstStyle/>
                    <a:p>
                      <a:pPr algn="ctr" rtl="0" fontAlgn="ctr"/>
                      <a:r>
                        <a:rPr lang="en-US" sz="1800" b="0" i="0" u="none" strike="noStrike" dirty="0">
                          <a:solidFill>
                            <a:srgbClr val="000000"/>
                          </a:solidFill>
                          <a:effectLst/>
                          <a:latin typeface="Calibri" panose="020F0502020204030204" pitchFamily="34" charset="0"/>
                        </a:rPr>
                        <a:t>p</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 </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565406073"/>
                  </a:ext>
                </a:extLst>
              </a:tr>
              <a:tr h="300355">
                <a:tc>
                  <a:txBody>
                    <a:bodyPr/>
                    <a:lstStyle/>
                    <a:p>
                      <a:pPr marL="0" algn="ctr" defTabSz="914400" rtl="0" eaLnBrk="1" fontAlgn="ctr" latinLnBrk="0" hangingPunct="1"/>
                      <a:r>
                        <a:rPr lang="en-US" sz="1800" b="0" i="0" u="none" strike="noStrike" kern="1200" dirty="0">
                          <a:solidFill>
                            <a:srgbClr val="000000"/>
                          </a:solidFill>
                          <a:effectLst/>
                          <a:latin typeface="Calibri" panose="020F0502020204030204" pitchFamily="34" charset="0"/>
                          <a:ea typeface="+mn-ea"/>
                          <a:cs typeface="+mn-cs"/>
                        </a:rPr>
                        <a:t>Euclidean</a:t>
                      </a:r>
                    </a:p>
                  </a:txBody>
                  <a:tcPr marL="4763" marR="4763" marT="4763" marB="0" anchor="b">
                    <a:lnL w="6350" cap="flat" cmpd="sng" algn="ctr">
                      <a:solidFill>
                        <a:srgbClr val="8EA9DB"/>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8EA9DB"/>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5.39</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93072893"/>
                  </a:ext>
                </a:extLst>
              </a:tr>
              <a:tr h="304800">
                <a:tc>
                  <a:txBody>
                    <a:bodyPr/>
                    <a:lstStyle/>
                    <a:p>
                      <a:pPr algn="ctr" rtl="0" fontAlgn="ctr"/>
                      <a:r>
                        <a:rPr lang="en-US" sz="1800" b="0" i="0" u="none" strike="noStrike">
                          <a:solidFill>
                            <a:srgbClr val="000000"/>
                          </a:solidFill>
                          <a:effectLst/>
                          <a:latin typeface="Calibri" panose="020F0502020204030204" pitchFamily="34" charset="0"/>
                        </a:rPr>
                        <a:t>z</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 </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11932158"/>
                  </a:ext>
                </a:extLst>
              </a:tr>
              <a:tr h="203133">
                <a:tc>
                  <a:txBody>
                    <a:bodyPr/>
                    <a:lstStyle/>
                    <a:p>
                      <a:pPr marL="0" algn="ctr" defTabSz="914400" rtl="0" eaLnBrk="1" fontAlgn="ctr" latinLnBrk="0" hangingPunct="1"/>
                      <a:r>
                        <a:rPr lang="en-US" sz="1800" b="0" i="0" u="none" strike="noStrike" kern="1200" dirty="0">
                          <a:solidFill>
                            <a:srgbClr val="000000"/>
                          </a:solidFill>
                          <a:effectLst/>
                          <a:latin typeface="Calibri" panose="020F0502020204030204" pitchFamily="34" charset="0"/>
                          <a:ea typeface="+mn-ea"/>
                          <a:cs typeface="+mn-cs"/>
                        </a:rPr>
                        <a:t>Euclidean</a:t>
                      </a:r>
                    </a:p>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8EA9DB"/>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197102165"/>
                  </a:ext>
                </a:extLst>
              </a:tr>
            </a:tbl>
          </a:graphicData>
        </a:graphic>
      </p:graphicFrame>
      <p:sp>
        <p:nvSpPr>
          <p:cNvPr id="14" name="TextBox 13">
            <a:extLst>
              <a:ext uri="{FF2B5EF4-FFF2-40B4-BE49-F238E27FC236}">
                <a16:creationId xmlns:a16="http://schemas.microsoft.com/office/drawing/2014/main" id="{5FE7B75B-C2BB-4AF4-B1CF-0547BC068639}"/>
              </a:ext>
            </a:extLst>
          </p:cNvPr>
          <p:cNvSpPr txBox="1"/>
          <p:nvPr/>
        </p:nvSpPr>
        <p:spPr>
          <a:xfrm>
            <a:off x="238126" y="4325025"/>
            <a:ext cx="1838324" cy="2308324"/>
          </a:xfrm>
          <a:prstGeom prst="rect">
            <a:avLst/>
          </a:prstGeom>
          <a:noFill/>
        </p:spPr>
        <p:txBody>
          <a:bodyPr wrap="square" rtlCol="0">
            <a:spAutoFit/>
          </a:bodyPr>
          <a:lstStyle/>
          <a:p>
            <a:r>
              <a:rPr lang="en-US" dirty="0">
                <a:solidFill>
                  <a:schemeClr val="accent1"/>
                </a:solidFill>
                <a:latin typeface="Calibri" panose="020F0502020204030204" pitchFamily="34" charset="0"/>
                <a:cs typeface="Calibri" panose="020F0502020204030204" pitchFamily="34" charset="0"/>
              </a:rPr>
              <a:t>Subtracting then squaring row p with q. Then summing and taking the sqrt. </a:t>
            </a:r>
          </a:p>
          <a:p>
            <a:endParaRPr lang="en-US" dirty="0">
              <a:solidFill>
                <a:schemeClr val="accent1"/>
              </a:solidFill>
              <a:latin typeface="Calibri" panose="020F0502020204030204" pitchFamily="34" charset="0"/>
              <a:cs typeface="Calibri" panose="020F0502020204030204" pitchFamily="34" charset="0"/>
            </a:endParaRPr>
          </a:p>
          <a:p>
            <a:r>
              <a:rPr lang="en-US" dirty="0">
                <a:solidFill>
                  <a:schemeClr val="accent1"/>
                </a:solidFill>
                <a:latin typeface="Calibri" panose="020F0502020204030204" pitchFamily="34" charset="0"/>
                <a:cs typeface="Calibri" panose="020F0502020204030204" pitchFamily="34" charset="0"/>
              </a:rPr>
              <a:t>Do the same with z and compare</a:t>
            </a:r>
          </a:p>
        </p:txBody>
      </p:sp>
    </p:spTree>
    <p:extLst>
      <p:ext uri="{BB962C8B-B14F-4D97-AF65-F5344CB8AC3E}">
        <p14:creationId xmlns:p14="http://schemas.microsoft.com/office/powerpoint/2010/main" val="227057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760164"/>
            <a:ext cx="10515600" cy="4351338"/>
          </a:xfrm>
        </p:spPr>
        <p:txBody>
          <a:bodyPr/>
          <a:lstStyle/>
          <a:p>
            <a:r>
              <a:rPr lang="en-US" dirty="0"/>
              <a:t>kNN can learn complex decision boundaries</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12</a:t>
            </a:fld>
            <a:endParaRPr lang="en-US" dirty="0"/>
          </a:p>
        </p:txBody>
      </p:sp>
      <p:pic>
        <p:nvPicPr>
          <p:cNvPr id="5"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2786062" y="1295400"/>
            <a:ext cx="6777796" cy="5426075"/>
          </a:xfrm>
          <a:prstGeom prst="rect">
            <a:avLst/>
          </a:prstGeom>
          <a:ln>
            <a:solidFill>
              <a:schemeClr val="accent1"/>
            </a:solidFill>
          </a:ln>
        </p:spPr>
      </p:pic>
    </p:spTree>
    <p:extLst>
      <p:ext uri="{BB962C8B-B14F-4D97-AF65-F5344CB8AC3E}">
        <p14:creationId xmlns:p14="http://schemas.microsoft.com/office/powerpoint/2010/main" val="82810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53" y="1066867"/>
            <a:ext cx="11049409" cy="4467157"/>
          </a:xfrm>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 Noise in training vectors x</a:t>
            </a:r>
          </a:p>
          <a:p>
            <a:pPr lvl="1"/>
            <a:r>
              <a:rPr lang="en-US" dirty="0"/>
              <a:t> Noise in training labels y</a:t>
            </a:r>
          </a:p>
          <a:p>
            <a:pPr lvl="1"/>
            <a:r>
              <a:rPr lang="en-US" dirty="0"/>
              <a:t> Overlapping classes</a:t>
            </a:r>
          </a:p>
        </p:txBody>
      </p:sp>
      <p:sp>
        <p:nvSpPr>
          <p:cNvPr id="2" name="Title 1"/>
          <p:cNvSpPr>
            <a:spLocks noGrp="1"/>
          </p:cNvSpPr>
          <p:nvPr>
            <p:ph type="title"/>
          </p:nvPr>
        </p:nvSpPr>
        <p:spPr/>
        <p:txBody>
          <a:bodyPr/>
          <a:lstStyle/>
          <a:p>
            <a:r>
              <a:rPr lang="en-US" dirty="0"/>
              <a:t>kNN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a:t>
            </a:fld>
            <a:endParaRPr lang="en-US" dirty="0"/>
          </a:p>
        </p:txBody>
      </p:sp>
      <p:grpSp>
        <p:nvGrpSpPr>
          <p:cNvPr id="6" name="Group 5"/>
          <p:cNvGrpSpPr>
            <a:grpSpLocks/>
          </p:cNvGrpSpPr>
          <p:nvPr/>
        </p:nvGrpSpPr>
        <p:grpSpPr bwMode="auto">
          <a:xfrm>
            <a:off x="4352925" y="2857500"/>
            <a:ext cx="3905249" cy="3011870"/>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5806139" y="42259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958539" y="43783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898214" y="4151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6263339" y="46831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6050614" y="43036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898214" y="39988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974414" y="4151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6050614" y="4075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dirty="0">
                <a:solidFill>
                  <a:schemeClr val="accent1"/>
                </a:solidFill>
                <a:latin typeface="Times" charset="0"/>
              </a:rPr>
              <a:t>+</a:t>
            </a:r>
          </a:p>
        </p:txBody>
      </p:sp>
      <p:sp>
        <p:nvSpPr>
          <p:cNvPr id="19" name="Text Box 18"/>
          <p:cNvSpPr txBox="1">
            <a:spLocks noChangeArrowheads="1"/>
          </p:cNvSpPr>
          <p:nvPr/>
        </p:nvSpPr>
        <p:spPr bwMode="auto">
          <a:xfrm>
            <a:off x="5745814" y="4075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6665828" y="3616303"/>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63007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66055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6529303" y="3694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65293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5" name="Text Box 24"/>
          <p:cNvSpPr txBox="1">
            <a:spLocks noChangeArrowheads="1"/>
          </p:cNvSpPr>
          <p:nvPr/>
        </p:nvSpPr>
        <p:spPr bwMode="auto">
          <a:xfrm>
            <a:off x="65293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6529303" y="3541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63769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6681703" y="3541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6453103" y="36178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6529303" y="3313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6279214" y="3770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6203014" y="34654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6584014" y="3694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6148303" y="3694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58435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61483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7097139" y="3200918"/>
            <a:ext cx="1398084"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Tree>
    <p:extLst>
      <p:ext uri="{BB962C8B-B14F-4D97-AF65-F5344CB8AC3E}">
        <p14:creationId xmlns:p14="http://schemas.microsoft.com/office/powerpoint/2010/main" val="154212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Noise in training vectors x</a:t>
            </a:r>
          </a:p>
          <a:p>
            <a:pPr lvl="1"/>
            <a:r>
              <a:rPr lang="en-US" dirty="0"/>
              <a:t>Noise in training labels y</a:t>
            </a:r>
          </a:p>
          <a:p>
            <a:pPr lvl="1"/>
            <a:r>
              <a:rPr lang="en-US" dirty="0"/>
              <a:t>Overlapping classes</a:t>
            </a:r>
          </a:p>
          <a:p>
            <a:r>
              <a:rPr lang="en-US" dirty="0"/>
              <a:t>Why?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14</a:t>
            </a:fld>
            <a:endParaRPr lang="en-US" dirty="0"/>
          </a:p>
        </p:txBody>
      </p:sp>
      <p:grpSp>
        <p:nvGrpSpPr>
          <p:cNvPr id="6" name="Group 5"/>
          <p:cNvGrpSpPr>
            <a:grpSpLocks/>
          </p:cNvGrpSpPr>
          <p:nvPr/>
        </p:nvGrpSpPr>
        <p:grpSpPr bwMode="auto">
          <a:xfrm>
            <a:off x="4246403" y="3245803"/>
            <a:ext cx="2603183" cy="2340609"/>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5403710" y="39300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556110" y="40824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495785" y="3855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5860910" y="43872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5648185" y="40078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495785" y="37030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571985" y="3855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5648185" y="3779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9" name="Text Box 18"/>
          <p:cNvSpPr txBox="1">
            <a:spLocks noChangeArrowheads="1"/>
          </p:cNvSpPr>
          <p:nvPr/>
        </p:nvSpPr>
        <p:spPr bwMode="auto">
          <a:xfrm>
            <a:off x="5343385" y="3779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6256569" y="3320414"/>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58914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61962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6120044" y="3398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61200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dirty="0">
                <a:solidFill>
                  <a:schemeClr val="accent1"/>
                </a:solidFill>
                <a:latin typeface="Times" charset="0"/>
              </a:rPr>
              <a:t>o</a:t>
            </a:r>
          </a:p>
        </p:txBody>
      </p:sp>
      <p:sp>
        <p:nvSpPr>
          <p:cNvPr id="25" name="Text Box 24"/>
          <p:cNvSpPr txBox="1">
            <a:spLocks noChangeArrowheads="1"/>
          </p:cNvSpPr>
          <p:nvPr/>
        </p:nvSpPr>
        <p:spPr bwMode="auto">
          <a:xfrm>
            <a:off x="61200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6120044" y="3245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59676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6272444" y="3245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6043844" y="33220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6120044" y="3017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5876785" y="3474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5800585" y="31696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6181585" y="3398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5739044" y="3398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54342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57390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6760379" y="3210559"/>
            <a:ext cx="931943"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
        <p:nvSpPr>
          <p:cNvPr id="63" name="Rectangle 62"/>
          <p:cNvSpPr/>
          <p:nvPr/>
        </p:nvSpPr>
        <p:spPr>
          <a:xfrm>
            <a:off x="6748482" y="2940257"/>
            <a:ext cx="234675" cy="830997"/>
          </a:xfrm>
          <a:prstGeom prst="rect">
            <a:avLst/>
          </a:prstGeom>
        </p:spPr>
        <p:txBody>
          <a:bodyPr wrap="square">
            <a:spAutoFit/>
          </a:bodyPr>
          <a:lstStyle/>
          <a:p>
            <a:r>
              <a:rPr lang="en-US" sz="4800" b="1" dirty="0">
                <a:solidFill>
                  <a:srgbClr val="FF0000"/>
                </a:solidFill>
              </a:rPr>
              <a:t>X</a:t>
            </a:r>
            <a:endParaRPr lang="en-US" sz="4800" dirty="0">
              <a:solidFill>
                <a:schemeClr val="accent1"/>
              </a:solidFill>
            </a:endParaRPr>
          </a:p>
        </p:txBody>
      </p:sp>
    </p:spTree>
    <p:extLst>
      <p:ext uri="{BB962C8B-B14F-4D97-AF65-F5344CB8AC3E}">
        <p14:creationId xmlns:p14="http://schemas.microsoft.com/office/powerpoint/2010/main" val="12784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15</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146099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a:p>
            <a:r>
              <a:rPr lang="en-US" sz="2400" dirty="0"/>
              <a:t>k=1 Decision Boundary</a:t>
            </a:r>
          </a:p>
          <a:p>
            <a:pPr lvl="1"/>
            <a:r>
              <a:rPr lang="en-US" dirty="0"/>
              <a:t>Looks complex</a:t>
            </a:r>
          </a:p>
          <a:p>
            <a:pPr lvl="1"/>
            <a:r>
              <a:rPr lang="en-US" dirty="0"/>
              <a:t>Overfitting?</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16</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226777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5713959"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9965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18</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212149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19</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82898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32941" y="843031"/>
            <a:ext cx="10515600" cy="4351338"/>
          </a:xfrm>
        </p:spPr>
        <p:txBody>
          <a:bodyPr>
            <a:normAutofit/>
          </a:bodyPr>
          <a:lstStyle/>
          <a:p>
            <a:r>
              <a:rPr lang="en-US" dirty="0"/>
              <a:t>Definition</a:t>
            </a:r>
          </a:p>
          <a:p>
            <a:pPr lvl="1"/>
            <a:r>
              <a:rPr lang="en-US" sz="2800" dirty="0"/>
              <a:t>Classification can take two distinct meanings in Machine Learning</a:t>
            </a:r>
          </a:p>
          <a:p>
            <a:pPr lvl="2"/>
            <a:r>
              <a:rPr lang="en-US" sz="2400" dirty="0"/>
              <a:t>Unsupervised Learning </a:t>
            </a:r>
          </a:p>
          <a:p>
            <a:pPr lvl="3"/>
            <a:r>
              <a:rPr lang="en-US" sz="2400" dirty="0"/>
              <a:t>We may be given a set of observations with the aim of establishing the existence of classes or clusters in the data</a:t>
            </a:r>
          </a:p>
          <a:p>
            <a:pPr lvl="2"/>
            <a:r>
              <a:rPr lang="en-US" sz="2400" dirty="0"/>
              <a:t>Supervised Learning </a:t>
            </a:r>
          </a:p>
          <a:p>
            <a:pPr lvl="3"/>
            <a:r>
              <a:rPr lang="en-US" sz="2400" dirty="0"/>
              <a:t>We may know for certain that there are so many classes, and the aim is to establish a rule that we can use to classify a new observation into one of the existing classes</a:t>
            </a:r>
          </a:p>
          <a:p>
            <a:pPr lvl="1"/>
            <a:r>
              <a:rPr lang="en-US" sz="2800" dirty="0"/>
              <a:t>k-NN is a supervised method for classification </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2</a:t>
            </a:fld>
            <a:endParaRPr lang="en-US" dirty="0"/>
          </a:p>
        </p:txBody>
      </p:sp>
    </p:spTree>
    <p:extLst>
      <p:ext uri="{BB962C8B-B14F-4D97-AF65-F5344CB8AC3E}">
        <p14:creationId xmlns:p14="http://schemas.microsoft.com/office/powerpoint/2010/main" val="370303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20</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4604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21</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94997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a:p>
            <a:r>
              <a:rPr lang="en-US" sz="2400" dirty="0"/>
              <a:t>Let’s look at a two-class (binary)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22</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414163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7" name="Content Placeholder 2">
            <a:extLst>
              <a:ext uri="{FF2B5EF4-FFF2-40B4-BE49-F238E27FC236}">
                <a16:creationId xmlns:a16="http://schemas.microsoft.com/office/drawing/2014/main" id="{8D87B60F-F4CC-3F46-B359-38EE8ADD362F}"/>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 Consider this two-dimensional dataset with points classified as Red or Green </a:t>
            </a:r>
          </a:p>
        </p:txBody>
      </p:sp>
    </p:spTree>
    <p:extLst>
      <p:ext uri="{BB962C8B-B14F-4D97-AF65-F5344CB8AC3E}">
        <p14:creationId xmlns:p14="http://schemas.microsoft.com/office/powerpoint/2010/main" val="1623544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6" name="Right Arrow 5"/>
          <p:cNvSpPr/>
          <p:nvPr/>
        </p:nvSpPr>
        <p:spPr>
          <a:xfrm>
            <a:off x="8852711" y="3242537"/>
            <a:ext cx="508000" cy="440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782FCFD3-A472-2B40-9A63-C831B908A464}"/>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p:txBody>
      </p:sp>
    </p:spTree>
    <p:extLst>
      <p:ext uri="{BB962C8B-B14F-4D97-AF65-F5344CB8AC3E}">
        <p14:creationId xmlns:p14="http://schemas.microsoft.com/office/powerpoint/2010/main" val="992066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25</a:t>
            </a:fld>
            <a:endParaRPr lang="en-US" dirty="0"/>
          </a:p>
        </p:txBody>
      </p:sp>
      <p:pic>
        <p:nvPicPr>
          <p:cNvPr id="7" name="Picture 6"/>
          <p:cNvPicPr>
            <a:picLocks noChangeAspect="1"/>
          </p:cNvPicPr>
          <p:nvPr/>
        </p:nvPicPr>
        <p:blipFill>
          <a:blip r:embed="rId2"/>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p:txBody>
      </p:sp>
    </p:spTree>
    <p:extLst>
      <p:ext uri="{BB962C8B-B14F-4D97-AF65-F5344CB8AC3E}">
        <p14:creationId xmlns:p14="http://schemas.microsoft.com/office/powerpoint/2010/main" val="603352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26</a:t>
            </a:fld>
            <a:endParaRPr lang="en-US" dirty="0"/>
          </a:p>
        </p:txBody>
      </p:sp>
      <p:pic>
        <p:nvPicPr>
          <p:cNvPr id="7" name="Picture 6"/>
          <p:cNvPicPr>
            <a:picLocks noChangeAspect="1"/>
          </p:cNvPicPr>
          <p:nvPr/>
        </p:nvPicPr>
        <p:blipFill>
          <a:blip r:embed="rId3"/>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p:txBody>
      </p:sp>
      <p:cxnSp>
        <p:nvCxnSpPr>
          <p:cNvPr id="6" name="Straight Arrow Connector 5">
            <a:extLst>
              <a:ext uri="{FF2B5EF4-FFF2-40B4-BE49-F238E27FC236}">
                <a16:creationId xmlns:a16="http://schemas.microsoft.com/office/drawing/2014/main" id="{9641C8C8-27FD-D34D-8536-B1BEE7483D0D}"/>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2033F1-CF90-874A-A7B3-6944020DDAC9}"/>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183976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27</a:t>
            </a:fld>
            <a:endParaRPr lang="en-US" dirty="0"/>
          </a:p>
        </p:txBody>
      </p:sp>
      <p:pic>
        <p:nvPicPr>
          <p:cNvPr id="5" name="Picture 4"/>
          <p:cNvPicPr>
            <a:picLocks noChangeAspect="1"/>
          </p:cNvPicPr>
          <p:nvPr/>
        </p:nvPicPr>
        <p:blipFill>
          <a:blip r:embed="rId2"/>
          <a:stretch>
            <a:fillRect/>
          </a:stretch>
        </p:blipFill>
        <p:spPr>
          <a:xfrm>
            <a:off x="7305423" y="1751166"/>
            <a:ext cx="4572000" cy="3594100"/>
          </a:xfrm>
          <a:prstGeom prst="rect">
            <a:avLst/>
          </a:prstGeom>
          <a:ln>
            <a:solidFill>
              <a:schemeClr val="accent1"/>
            </a:solidFill>
          </a:ln>
        </p:spPr>
      </p:pic>
      <p:sp>
        <p:nvSpPr>
          <p:cNvPr id="7" name="Content Placeholder 2">
            <a:extLst>
              <a:ext uri="{FF2B5EF4-FFF2-40B4-BE49-F238E27FC236}">
                <a16:creationId xmlns:a16="http://schemas.microsoft.com/office/drawing/2014/main" id="{3753246E-527B-3F40-ABBF-C933B8F93698}"/>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p:txBody>
      </p:sp>
    </p:spTree>
    <p:extLst>
      <p:ext uri="{BB962C8B-B14F-4D97-AF65-F5344CB8AC3E}">
        <p14:creationId xmlns:p14="http://schemas.microsoft.com/office/powerpoint/2010/main" val="135400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28</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endParaRPr lang="en-US" sz="2000" dirty="0"/>
          </a:p>
        </p:txBody>
      </p:sp>
    </p:spTree>
    <p:extLst>
      <p:ext uri="{BB962C8B-B14F-4D97-AF65-F5344CB8AC3E}">
        <p14:creationId xmlns:p14="http://schemas.microsoft.com/office/powerpoint/2010/main" val="1495710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endParaRPr lang="en-US" sz="2000" dirty="0"/>
          </a:p>
        </p:txBody>
      </p:sp>
      <p:cxnSp>
        <p:nvCxnSpPr>
          <p:cNvPr id="7" name="Straight Arrow Connector 6">
            <a:extLst>
              <a:ext uri="{FF2B5EF4-FFF2-40B4-BE49-F238E27FC236}">
                <a16:creationId xmlns:a16="http://schemas.microsoft.com/office/drawing/2014/main" id="{62A36947-6B04-4542-91A2-57123C5F51E5}"/>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836DC7-17E5-DE48-85D3-847D5FC88A5D}"/>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351646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lnSpcReduction="10000"/>
          </a:bodyPr>
          <a:lstStyle/>
          <a:p>
            <a:r>
              <a:rPr lang="en-US" dirty="0"/>
              <a:t>A few classification examples:</a:t>
            </a:r>
          </a:p>
          <a:p>
            <a:pPr lvl="1"/>
            <a:r>
              <a:rPr lang="en-US" dirty="0"/>
              <a:t> A Person arrives at the emergency room with a set of symptoms that could possibly be attributed to one of three medical conditions. Which of the three conditions does the individual have?</a:t>
            </a:r>
          </a:p>
          <a:p>
            <a:pPr lvl="1"/>
            <a:endParaRPr lang="en-US" dirty="0"/>
          </a:p>
          <a:p>
            <a:pPr lvl="1"/>
            <a:r>
              <a:rPr lang="en-US" dirty="0"/>
              <a:t> An online banking service must be able to determine whether or not a transaction being performed on the site is fraudulent, on the basis of the user’s IP address, past transaction history, and so forth.</a:t>
            </a:r>
          </a:p>
          <a:p>
            <a:pPr lvl="1"/>
            <a:endParaRPr lang="en-US" dirty="0"/>
          </a:p>
          <a:p>
            <a:pPr lvl="1"/>
            <a:r>
              <a:rPr lang="en-US" dirty="0"/>
              <a:t> On the basis of DN sequence data for a number of patients with and without a given disease, a biologist would like to figure out which DNA mutations are disease-causing and which are not.</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3</a:t>
            </a:fld>
            <a:endParaRPr lang="en-US" dirty="0"/>
          </a:p>
        </p:txBody>
      </p:sp>
    </p:spTree>
    <p:extLst>
      <p:ext uri="{BB962C8B-B14F-4D97-AF65-F5344CB8AC3E}">
        <p14:creationId xmlns:p14="http://schemas.microsoft.com/office/powerpoint/2010/main" val="26266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pPr lvl="1"/>
            <a:endParaRPr lang="en-US" sz="2000" dirty="0"/>
          </a:p>
        </p:txBody>
      </p:sp>
    </p:spTree>
    <p:extLst>
      <p:ext uri="{BB962C8B-B14F-4D97-AF65-F5344CB8AC3E}">
        <p14:creationId xmlns:p14="http://schemas.microsoft.com/office/powerpoint/2010/main" val="2109949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r>
              <a:rPr lang="en-US" sz="2400" dirty="0"/>
              <a:t>So, how do we know what k to choose?</a:t>
            </a:r>
          </a:p>
          <a:p>
            <a:pPr lvl="1"/>
            <a:endParaRPr lang="en-US" sz="2000" dirty="0"/>
          </a:p>
        </p:txBody>
      </p:sp>
    </p:spTree>
    <p:extLst>
      <p:ext uri="{BB962C8B-B14F-4D97-AF65-F5344CB8AC3E}">
        <p14:creationId xmlns:p14="http://schemas.microsoft.com/office/powerpoint/2010/main" val="151896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a:t>
            </a:r>
          </a:p>
        </p:txBody>
      </p:sp>
      <p:sp>
        <p:nvSpPr>
          <p:cNvPr id="3" name="Content Placeholder 2"/>
          <p:cNvSpPr>
            <a:spLocks noGrp="1"/>
          </p:cNvSpPr>
          <p:nvPr>
            <p:ph idx="1"/>
          </p:nvPr>
        </p:nvSpPr>
        <p:spPr/>
        <p:txBody>
          <a:bodyPr>
            <a:normAutofit/>
          </a:bodyPr>
          <a:lstStyle/>
          <a:p>
            <a:pPr>
              <a:lnSpc>
                <a:spcPct val="80000"/>
              </a:lnSpc>
            </a:pPr>
            <a:r>
              <a:rPr lang="en-US" altLang="en-US" sz="2400" dirty="0"/>
              <a:t>Odd k (often 1, 3, or 5):</a:t>
            </a:r>
          </a:p>
          <a:p>
            <a:pPr lvl="1">
              <a:lnSpc>
                <a:spcPct val="80000"/>
              </a:lnSpc>
            </a:pPr>
            <a:r>
              <a:rPr lang="en-US" altLang="en-US" dirty="0"/>
              <a:t>Avoids problem of breaking ties (in a binary classifier)</a:t>
            </a:r>
          </a:p>
          <a:p>
            <a:pPr>
              <a:lnSpc>
                <a:spcPct val="80000"/>
              </a:lnSpc>
            </a:pPr>
            <a:r>
              <a:rPr lang="en-US" altLang="en-US" sz="2400" dirty="0"/>
              <a:t>Large k:</a:t>
            </a:r>
          </a:p>
          <a:p>
            <a:pPr lvl="1">
              <a:lnSpc>
                <a:spcPct val="80000"/>
              </a:lnSpc>
            </a:pPr>
            <a:r>
              <a:rPr lang="en-US" altLang="en-US" dirty="0"/>
              <a:t>Less sensitive to noise (particularly class noise)</a:t>
            </a:r>
          </a:p>
          <a:p>
            <a:pPr lvl="1">
              <a:lnSpc>
                <a:spcPct val="80000"/>
              </a:lnSpc>
            </a:pPr>
            <a:r>
              <a:rPr lang="en-US" altLang="en-US" dirty="0"/>
              <a:t>Better probability estimates for discrete classes</a:t>
            </a:r>
          </a:p>
          <a:p>
            <a:pPr lvl="1">
              <a:lnSpc>
                <a:spcPct val="80000"/>
              </a:lnSpc>
            </a:pPr>
            <a:r>
              <a:rPr lang="en-US" altLang="en-US" dirty="0"/>
              <a:t>Larger training sets allow larger values of k</a:t>
            </a:r>
          </a:p>
          <a:p>
            <a:pPr>
              <a:lnSpc>
                <a:spcPct val="80000"/>
              </a:lnSpc>
            </a:pPr>
            <a:r>
              <a:rPr lang="en-US" altLang="en-US" sz="2400" dirty="0"/>
              <a:t>Small k:</a:t>
            </a:r>
          </a:p>
          <a:p>
            <a:pPr lvl="1">
              <a:lnSpc>
                <a:spcPct val="80000"/>
              </a:lnSpc>
            </a:pPr>
            <a:r>
              <a:rPr lang="en-US" altLang="en-US" dirty="0"/>
              <a:t>Captures fine structure of problem space better</a:t>
            </a:r>
          </a:p>
          <a:p>
            <a:pPr lvl="1">
              <a:lnSpc>
                <a:spcPct val="80000"/>
              </a:lnSpc>
            </a:pPr>
            <a:r>
              <a:rPr lang="en-US" altLang="en-US" dirty="0"/>
              <a:t>May be necessary with small training sets</a:t>
            </a:r>
          </a:p>
          <a:p>
            <a:pPr>
              <a:lnSpc>
                <a:spcPct val="80000"/>
              </a:lnSpc>
            </a:pPr>
            <a:r>
              <a:rPr lang="en-US" altLang="en-US" sz="2400" dirty="0"/>
              <a:t>Balance between large and small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32</a:t>
            </a:fld>
            <a:endParaRPr lang="en-US" dirty="0"/>
          </a:p>
        </p:txBody>
      </p:sp>
    </p:spTree>
    <p:extLst>
      <p:ext uri="{BB962C8B-B14F-4D97-AF65-F5344CB8AC3E}">
        <p14:creationId xmlns:p14="http://schemas.microsoft.com/office/powerpoint/2010/main" val="156448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al 95"/>
          <p:cNvSpPr>
            <a:spLocks noChangeArrowheads="1"/>
          </p:cNvSpPr>
          <p:nvPr/>
        </p:nvSpPr>
        <p:spPr bwMode="auto">
          <a:xfrm>
            <a:off x="3643806" y="4758883"/>
            <a:ext cx="354013" cy="378469"/>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38" name="Freeform 89"/>
          <p:cNvSpPr>
            <a:spLocks/>
          </p:cNvSpPr>
          <p:nvPr/>
        </p:nvSpPr>
        <p:spPr bwMode="auto">
          <a:xfrm>
            <a:off x="8079282" y="4745389"/>
            <a:ext cx="862013" cy="455613"/>
          </a:xfrm>
          <a:custGeom>
            <a:avLst/>
            <a:gdLst>
              <a:gd name="T0" fmla="*/ 28 w 207"/>
              <a:gd name="T1" fmla="*/ 48 h 287"/>
              <a:gd name="T2" fmla="*/ 14 w 207"/>
              <a:gd name="T3" fmla="*/ 187 h 287"/>
              <a:gd name="T4" fmla="*/ 110 w 207"/>
              <a:gd name="T5" fmla="*/ 283 h 287"/>
              <a:gd name="T6" fmla="*/ 198 w 207"/>
              <a:gd name="T7" fmla="*/ 160 h 287"/>
              <a:gd name="T8" fmla="*/ 163 w 207"/>
              <a:gd name="T9" fmla="*/ 19 h 287"/>
              <a:gd name="T10" fmla="*/ 28 w 207"/>
              <a:gd name="T11" fmla="*/ 48 h 287"/>
            </a:gdLst>
            <a:ahLst/>
            <a:cxnLst>
              <a:cxn ang="0">
                <a:pos x="T0" y="T1"/>
              </a:cxn>
              <a:cxn ang="0">
                <a:pos x="T2" y="T3"/>
              </a:cxn>
              <a:cxn ang="0">
                <a:pos x="T4" y="T5"/>
              </a:cxn>
              <a:cxn ang="0">
                <a:pos x="T6" y="T7"/>
              </a:cxn>
              <a:cxn ang="0">
                <a:pos x="T8" y="T9"/>
              </a:cxn>
              <a:cxn ang="0">
                <a:pos x="T10" y="T11"/>
              </a:cxn>
            </a:cxnLst>
            <a:rect l="0" t="0" r="r" b="b"/>
            <a:pathLst>
              <a:path w="207" h="287">
                <a:moveTo>
                  <a:pt x="28" y="48"/>
                </a:moveTo>
                <a:cubicBezTo>
                  <a:pt x="3" y="76"/>
                  <a:pt x="0" y="148"/>
                  <a:pt x="14" y="187"/>
                </a:cubicBezTo>
                <a:cubicBezTo>
                  <a:pt x="28" y="226"/>
                  <a:pt x="79" y="287"/>
                  <a:pt x="110" y="283"/>
                </a:cubicBezTo>
                <a:cubicBezTo>
                  <a:pt x="141" y="279"/>
                  <a:pt x="189" y="204"/>
                  <a:pt x="198" y="160"/>
                </a:cubicBezTo>
                <a:cubicBezTo>
                  <a:pt x="207" y="116"/>
                  <a:pt x="191" y="38"/>
                  <a:pt x="163" y="19"/>
                </a:cubicBezTo>
                <a:cubicBezTo>
                  <a:pt x="135" y="0"/>
                  <a:pt x="53" y="20"/>
                  <a:pt x="28" y="48"/>
                </a:cubicBezTo>
                <a:close/>
              </a:path>
            </a:pathLst>
          </a:custGeom>
          <a:solidFill>
            <a:schemeClr val="accent1">
              <a:lumMod val="40000"/>
              <a:lumOff val="60000"/>
            </a:schemeClr>
          </a:solidFill>
          <a:ln>
            <a:noFill/>
          </a:ln>
          <a:effectLst/>
        </p:spPr>
        <p:txBody>
          <a:bodyPr/>
          <a:lstStyle/>
          <a:p>
            <a:endParaRPr lang="en-US">
              <a:solidFill>
                <a:schemeClr val="accent1"/>
              </a:solidFill>
            </a:endParaRPr>
          </a:p>
        </p:txBody>
      </p:sp>
      <p:sp>
        <p:nvSpPr>
          <p:cNvPr id="2" name="Title 1"/>
          <p:cNvSpPr>
            <a:spLocks noGrp="1"/>
          </p:cNvSpPr>
          <p:nvPr>
            <p:ph type="title"/>
          </p:nvPr>
        </p:nvSpPr>
        <p:spPr/>
        <p:txBody>
          <a:bodyPr/>
          <a:lstStyle/>
          <a:p>
            <a:r>
              <a:rPr lang="en-US" dirty="0"/>
              <a:t>kNN distance problem</a:t>
            </a:r>
          </a:p>
        </p:txBody>
      </p:sp>
      <p:sp>
        <p:nvSpPr>
          <p:cNvPr id="3" name="Content Placeholder 2"/>
          <p:cNvSpPr>
            <a:spLocks noGrp="1"/>
          </p:cNvSpPr>
          <p:nvPr>
            <p:ph idx="1"/>
          </p:nvPr>
        </p:nvSpPr>
        <p:spPr>
          <a:xfrm>
            <a:off x="80554" y="1066868"/>
            <a:ext cx="8860246" cy="2109753"/>
          </a:xfrm>
        </p:spPr>
        <p:txBody>
          <a:bodyPr>
            <a:noAutofit/>
          </a:bodyPr>
          <a:lstStyle/>
          <a:p>
            <a:pPr>
              <a:lnSpc>
                <a:spcPct val="80000"/>
              </a:lnSpc>
            </a:pPr>
            <a:r>
              <a:rPr lang="en-US" altLang="en-US" sz="2400" dirty="0"/>
              <a:t>Problem:</a:t>
            </a:r>
          </a:p>
          <a:p>
            <a:pPr lvl="1">
              <a:lnSpc>
                <a:spcPct val="80000"/>
              </a:lnSpc>
            </a:pPr>
            <a:r>
              <a:rPr lang="en-US" altLang="en-US" dirty="0"/>
              <a:t>What if the input represents weight in milligrams?</a:t>
            </a:r>
          </a:p>
          <a:p>
            <a:pPr marL="685800" lvl="3">
              <a:lnSpc>
                <a:spcPct val="80000"/>
              </a:lnSpc>
              <a:spcBef>
                <a:spcPts val="1000"/>
              </a:spcBef>
            </a:pPr>
            <a:r>
              <a:rPr lang="en-US" altLang="en-US" sz="2400" dirty="0"/>
              <a:t>Then small differences in physical weight dimension have a huge effect on distances, overwhelming other features</a:t>
            </a:r>
          </a:p>
          <a:p>
            <a:pPr lvl="1"/>
            <a:r>
              <a:rPr lang="en-US" altLang="en-US" dirty="0"/>
              <a:t>Should really correct for these arbitrary “scaling” issues</a:t>
            </a:r>
          </a:p>
          <a:p>
            <a:pPr lvl="2"/>
            <a:r>
              <a:rPr lang="en-US" altLang="en-US" sz="2400" dirty="0"/>
              <a:t>This leads to Standard Scaling</a:t>
            </a:r>
          </a:p>
          <a:p>
            <a:pPr lvl="2"/>
            <a:r>
              <a:rPr lang="en-US" altLang="en-US" sz="2400" dirty="0"/>
              <a:t>Rescale weights so that standard deviation = 1</a:t>
            </a:r>
          </a:p>
          <a:p>
            <a:pPr marL="0" indent="0">
              <a:lnSpc>
                <a:spcPct val="80000"/>
              </a:lnSpc>
              <a:buNone/>
            </a:pPr>
            <a:endParaRPr lang="en-US" altLang="en-US" sz="2400" dirty="0"/>
          </a:p>
          <a:p>
            <a:pPr>
              <a:lnSpc>
                <a:spcPct val="80000"/>
              </a:lnSpc>
            </a:pPr>
            <a:endParaRPr lang="en-US" altLang="en-US" sz="2400" dirty="0"/>
          </a:p>
          <a:p>
            <a:pPr marL="0" indent="0" fontAlgn="base">
              <a:buNone/>
            </a:pPr>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33</a:t>
            </a:fld>
            <a:endParaRPr lang="en-US" dirty="0"/>
          </a:p>
        </p:txBody>
      </p:sp>
      <p:grpSp>
        <p:nvGrpSpPr>
          <p:cNvPr id="81" name="Group 96"/>
          <p:cNvGrpSpPr>
            <a:grpSpLocks/>
          </p:cNvGrpSpPr>
          <p:nvPr/>
        </p:nvGrpSpPr>
        <p:grpSpPr bwMode="auto">
          <a:xfrm>
            <a:off x="3234231" y="4943033"/>
            <a:ext cx="4038600" cy="444500"/>
            <a:chOff x="1632" y="1008"/>
            <a:chExt cx="2544" cy="280"/>
          </a:xfrm>
        </p:grpSpPr>
        <p:sp>
          <p:nvSpPr>
            <p:cNvPr id="82" name="Oval 95"/>
            <p:cNvSpPr>
              <a:spLocks noChangeArrowheads="1"/>
            </p:cNvSpPr>
            <p:nvPr/>
          </p:nvSpPr>
          <p:spPr bwMode="auto">
            <a:xfrm>
              <a:off x="3560" y="1008"/>
              <a:ext cx="616" cy="28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3" name="Oval 94"/>
            <p:cNvSpPr>
              <a:spLocks noChangeArrowheads="1"/>
            </p:cNvSpPr>
            <p:nvPr/>
          </p:nvSpPr>
          <p:spPr bwMode="auto">
            <a:xfrm>
              <a:off x="1632" y="1008"/>
              <a:ext cx="192" cy="24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grpSp>
      <p:grpSp>
        <p:nvGrpSpPr>
          <p:cNvPr id="84" name="Group 100"/>
          <p:cNvGrpSpPr>
            <a:grpSpLocks/>
          </p:cNvGrpSpPr>
          <p:nvPr/>
        </p:nvGrpSpPr>
        <p:grpSpPr bwMode="auto">
          <a:xfrm>
            <a:off x="2545256" y="4485833"/>
            <a:ext cx="1831975" cy="1631950"/>
            <a:chOff x="1198" y="720"/>
            <a:chExt cx="1154" cy="1028"/>
          </a:xfrm>
        </p:grpSpPr>
        <p:sp>
          <p:nvSpPr>
            <p:cNvPr id="85" name="Text Box 37"/>
            <p:cNvSpPr txBox="1">
              <a:spLocks noChangeArrowheads="1"/>
            </p:cNvSpPr>
            <p:nvPr/>
          </p:nvSpPr>
          <p:spPr bwMode="auto">
            <a:xfrm>
              <a:off x="1584"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86" name="Text Box 48"/>
            <p:cNvSpPr txBox="1">
              <a:spLocks noChangeArrowheads="1"/>
            </p:cNvSpPr>
            <p:nvPr/>
          </p:nvSpPr>
          <p:spPr bwMode="auto">
            <a:xfrm>
              <a:off x="1582" y="95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o</a:t>
              </a:r>
            </a:p>
          </p:txBody>
        </p:sp>
        <p:sp>
          <p:nvSpPr>
            <p:cNvPr id="87" name="Text Box 54"/>
            <p:cNvSpPr txBox="1">
              <a:spLocks noChangeArrowheads="1"/>
            </p:cNvSpPr>
            <p:nvPr/>
          </p:nvSpPr>
          <p:spPr bwMode="auto">
            <a:xfrm>
              <a:off x="1692"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88" name="Text Box 43"/>
            <p:cNvSpPr txBox="1">
              <a:spLocks noChangeArrowheads="1"/>
            </p:cNvSpPr>
            <p:nvPr/>
          </p:nvSpPr>
          <p:spPr bwMode="auto">
            <a:xfrm>
              <a:off x="1776"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grpSp>
          <p:nvGrpSpPr>
            <p:cNvPr id="89" name="Group 30"/>
            <p:cNvGrpSpPr>
              <a:grpSpLocks/>
            </p:cNvGrpSpPr>
            <p:nvPr/>
          </p:nvGrpSpPr>
          <p:grpSpPr bwMode="auto">
            <a:xfrm>
              <a:off x="1198" y="766"/>
              <a:ext cx="1154" cy="982"/>
              <a:chOff x="910" y="2974"/>
              <a:chExt cx="1154" cy="982"/>
            </a:xfrm>
          </p:grpSpPr>
          <p:sp>
            <p:nvSpPr>
              <p:cNvPr id="106" name="Line 31"/>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7" name="Line 32"/>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8" name="Text Box 33"/>
              <p:cNvSpPr txBox="1">
                <a:spLocks noChangeArrowheads="1"/>
              </p:cNvSpPr>
              <p:nvPr/>
            </p:nvSpPr>
            <p:spPr bwMode="auto">
              <a:xfrm>
                <a:off x="980" y="3744"/>
                <a:ext cx="9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1600" i="1">
                    <a:solidFill>
                      <a:schemeClr val="accent1"/>
                    </a:solidFill>
                    <a:latin typeface="Times" charset="0"/>
                  </a:rPr>
                  <a:t>          weight (lb)</a:t>
                </a:r>
              </a:p>
            </p:txBody>
          </p:sp>
          <p:sp>
            <p:nvSpPr>
              <p:cNvPr id="109" name="Text Box 34"/>
              <p:cNvSpPr txBox="1">
                <a:spLocks noChangeArrowheads="1"/>
              </p:cNvSpPr>
              <p:nvPr/>
            </p:nvSpPr>
            <p:spPr bwMode="auto">
              <a:xfrm rot="-5400000">
                <a:off x="672" y="3212"/>
                <a:ext cx="6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grpSp>
        <p:sp>
          <p:nvSpPr>
            <p:cNvPr id="90" name="Text Box 35"/>
            <p:cNvSpPr txBox="1">
              <a:spLocks noChangeArrowheads="1"/>
            </p:cNvSpPr>
            <p:nvPr/>
          </p:nvSpPr>
          <p:spPr bwMode="auto">
            <a:xfrm>
              <a:off x="1526"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1" name="Text Box 36"/>
            <p:cNvSpPr txBox="1">
              <a:spLocks noChangeArrowheads="1"/>
            </p:cNvSpPr>
            <p:nvPr/>
          </p:nvSpPr>
          <p:spPr bwMode="auto">
            <a:xfrm>
              <a:off x="1622"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2" name="Text Box 38"/>
            <p:cNvSpPr txBox="1">
              <a:spLocks noChangeArrowheads="1"/>
            </p:cNvSpPr>
            <p:nvPr/>
          </p:nvSpPr>
          <p:spPr bwMode="auto">
            <a:xfrm>
              <a:off x="1814"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3" name="Text Box 39"/>
            <p:cNvSpPr txBox="1">
              <a:spLocks noChangeArrowheads="1"/>
            </p:cNvSpPr>
            <p:nvPr/>
          </p:nvSpPr>
          <p:spPr bwMode="auto">
            <a:xfrm>
              <a:off x="2016"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4" name="Text Box 40"/>
            <p:cNvSpPr txBox="1">
              <a:spLocks noChangeArrowheads="1"/>
            </p:cNvSpPr>
            <p:nvPr/>
          </p:nvSpPr>
          <p:spPr bwMode="auto">
            <a:xfrm>
              <a:off x="1728"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5" name="Text Box 41"/>
            <p:cNvSpPr txBox="1">
              <a:spLocks noChangeArrowheads="1"/>
            </p:cNvSpPr>
            <p:nvPr/>
          </p:nvSpPr>
          <p:spPr bwMode="auto">
            <a:xfrm>
              <a:off x="192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6" name="Text Box 42"/>
            <p:cNvSpPr txBox="1">
              <a:spLocks noChangeArrowheads="1"/>
            </p:cNvSpPr>
            <p:nvPr/>
          </p:nvSpPr>
          <p:spPr bwMode="auto">
            <a:xfrm>
              <a:off x="192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7" name="Text Box 44"/>
            <p:cNvSpPr txBox="1">
              <a:spLocks noChangeArrowheads="1"/>
            </p:cNvSpPr>
            <p:nvPr/>
          </p:nvSpPr>
          <p:spPr bwMode="auto">
            <a:xfrm>
              <a:off x="2054"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8" name="Text Box 45"/>
            <p:cNvSpPr txBox="1">
              <a:spLocks noChangeArrowheads="1"/>
            </p:cNvSpPr>
            <p:nvPr/>
          </p:nvSpPr>
          <p:spPr bwMode="auto">
            <a:xfrm>
              <a:off x="1776"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9" name="Text Box 46"/>
            <p:cNvSpPr txBox="1">
              <a:spLocks noChangeArrowheads="1"/>
            </p:cNvSpPr>
            <p:nvPr/>
          </p:nvSpPr>
          <p:spPr bwMode="auto">
            <a:xfrm>
              <a:off x="2016"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0" name="Text Box 47"/>
            <p:cNvSpPr txBox="1">
              <a:spLocks noChangeArrowheads="1"/>
            </p:cNvSpPr>
            <p:nvPr/>
          </p:nvSpPr>
          <p:spPr bwMode="auto">
            <a:xfrm>
              <a:off x="1776"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1" name="Text Box 49"/>
            <p:cNvSpPr txBox="1">
              <a:spLocks noChangeArrowheads="1"/>
            </p:cNvSpPr>
            <p:nvPr/>
          </p:nvSpPr>
          <p:spPr bwMode="auto">
            <a:xfrm>
              <a:off x="1968"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2" name="Text Box 50"/>
            <p:cNvSpPr txBox="1">
              <a:spLocks noChangeArrowheads="1"/>
            </p:cNvSpPr>
            <p:nvPr/>
          </p:nvSpPr>
          <p:spPr bwMode="auto">
            <a:xfrm>
              <a:off x="1968"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3" name="Text Box 51"/>
            <p:cNvSpPr txBox="1">
              <a:spLocks noChangeArrowheads="1"/>
            </p:cNvSpPr>
            <p:nvPr/>
          </p:nvSpPr>
          <p:spPr bwMode="auto">
            <a:xfrm>
              <a:off x="1872"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4" name="Text Box 52"/>
            <p:cNvSpPr txBox="1">
              <a:spLocks noChangeArrowheads="1"/>
            </p:cNvSpPr>
            <p:nvPr/>
          </p:nvSpPr>
          <p:spPr bwMode="auto">
            <a:xfrm>
              <a:off x="1872"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5" name="Text Box 53"/>
            <p:cNvSpPr txBox="1">
              <a:spLocks noChangeArrowheads="1"/>
            </p:cNvSpPr>
            <p:nvPr/>
          </p:nvSpPr>
          <p:spPr bwMode="auto">
            <a:xfrm>
              <a:off x="1740"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grpSp>
        <p:nvGrpSpPr>
          <p:cNvPr id="110" name="Group 103"/>
          <p:cNvGrpSpPr>
            <a:grpSpLocks/>
          </p:cNvGrpSpPr>
          <p:nvPr/>
        </p:nvGrpSpPr>
        <p:grpSpPr bwMode="auto">
          <a:xfrm>
            <a:off x="4377231" y="4485833"/>
            <a:ext cx="6477000" cy="1631950"/>
            <a:chOff x="2352" y="720"/>
            <a:chExt cx="4080" cy="1028"/>
          </a:xfrm>
        </p:grpSpPr>
        <p:sp>
          <p:nvSpPr>
            <p:cNvPr id="111" name="Line 97"/>
            <p:cNvSpPr>
              <a:spLocks noChangeShapeType="1"/>
            </p:cNvSpPr>
            <p:nvPr/>
          </p:nvSpPr>
          <p:spPr bwMode="auto">
            <a:xfrm>
              <a:off x="2400" y="1104"/>
              <a:ext cx="336" cy="0"/>
            </a:xfrm>
            <a:prstGeom prst="line">
              <a:avLst/>
            </a:prstGeom>
            <a:noFill/>
            <a:ln w="28575">
              <a:solidFill>
                <a:srgbClr val="FF5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1"/>
                </a:solidFill>
              </a:endParaRPr>
            </a:p>
          </p:txBody>
        </p:sp>
        <p:grpSp>
          <p:nvGrpSpPr>
            <p:cNvPr id="112" name="Group 98"/>
            <p:cNvGrpSpPr>
              <a:grpSpLocks/>
            </p:cNvGrpSpPr>
            <p:nvPr/>
          </p:nvGrpSpPr>
          <p:grpSpPr bwMode="auto">
            <a:xfrm>
              <a:off x="2812" y="720"/>
              <a:ext cx="3620" cy="1028"/>
              <a:chOff x="2812" y="720"/>
              <a:chExt cx="3620" cy="1028"/>
            </a:xfrm>
          </p:grpSpPr>
          <p:sp>
            <p:nvSpPr>
              <p:cNvPr id="114" name="Text Box 61"/>
              <p:cNvSpPr txBox="1">
                <a:spLocks noChangeArrowheads="1"/>
              </p:cNvSpPr>
              <p:nvPr/>
            </p:nvSpPr>
            <p:spPr bwMode="auto">
              <a:xfrm>
                <a:off x="3792" y="1536"/>
                <a:ext cx="7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weight (mg)</a:t>
                </a:r>
              </a:p>
            </p:txBody>
          </p:sp>
          <p:sp>
            <p:nvSpPr>
              <p:cNvPr id="115" name="Text Box 62"/>
              <p:cNvSpPr txBox="1">
                <a:spLocks noChangeArrowheads="1"/>
              </p:cNvSpPr>
              <p:nvPr/>
            </p:nvSpPr>
            <p:spPr bwMode="auto">
              <a:xfrm rot="16200000">
                <a:off x="2572" y="1001"/>
                <a:ext cx="69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sp>
            <p:nvSpPr>
              <p:cNvPr id="116" name="Text Box 66"/>
              <p:cNvSpPr txBox="1">
                <a:spLocks noChangeArrowheads="1"/>
              </p:cNvSpPr>
              <p:nvPr/>
            </p:nvSpPr>
            <p:spPr bwMode="auto">
              <a:xfrm>
                <a:off x="3956"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17" name="Line 59"/>
              <p:cNvSpPr>
                <a:spLocks noChangeShapeType="1"/>
              </p:cNvSpPr>
              <p:nvPr/>
            </p:nvSpPr>
            <p:spPr bwMode="auto">
              <a:xfrm>
                <a:off x="3070" y="76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8" name="Line 60"/>
              <p:cNvSpPr>
                <a:spLocks noChangeShapeType="1"/>
              </p:cNvSpPr>
              <p:nvPr/>
            </p:nvSpPr>
            <p:spPr bwMode="auto">
              <a:xfrm>
                <a:off x="3070" y="1536"/>
                <a:ext cx="3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9" name="Text Box 63"/>
              <p:cNvSpPr txBox="1">
                <a:spLocks noChangeArrowheads="1"/>
              </p:cNvSpPr>
              <p:nvPr/>
            </p:nvSpPr>
            <p:spPr bwMode="auto">
              <a:xfrm>
                <a:off x="3387"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0" name="Text Box 64"/>
              <p:cNvSpPr txBox="1">
                <a:spLocks noChangeArrowheads="1"/>
              </p:cNvSpPr>
              <p:nvPr/>
            </p:nvSpPr>
            <p:spPr bwMode="auto">
              <a:xfrm>
                <a:off x="3740"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1" name="Text Box 65"/>
              <p:cNvSpPr txBox="1">
                <a:spLocks noChangeArrowheads="1"/>
              </p:cNvSpPr>
              <p:nvPr/>
            </p:nvSpPr>
            <p:spPr bwMode="auto">
              <a:xfrm>
                <a:off x="3600"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2" name="Text Box 67"/>
              <p:cNvSpPr txBox="1">
                <a:spLocks noChangeArrowheads="1"/>
              </p:cNvSpPr>
              <p:nvPr/>
            </p:nvSpPr>
            <p:spPr bwMode="auto">
              <a:xfrm>
                <a:off x="5193"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3" name="Text Box 68"/>
              <p:cNvSpPr txBox="1">
                <a:spLocks noChangeArrowheads="1"/>
              </p:cNvSpPr>
              <p:nvPr/>
            </p:nvSpPr>
            <p:spPr bwMode="auto">
              <a:xfrm>
                <a:off x="4132"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4" name="Text Box 69"/>
              <p:cNvSpPr txBox="1">
                <a:spLocks noChangeArrowheads="1"/>
              </p:cNvSpPr>
              <p:nvPr/>
            </p:nvSpPr>
            <p:spPr bwMode="auto">
              <a:xfrm>
                <a:off x="484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5" name="Text Box 70"/>
              <p:cNvSpPr txBox="1">
                <a:spLocks noChangeArrowheads="1"/>
              </p:cNvSpPr>
              <p:nvPr/>
            </p:nvSpPr>
            <p:spPr bwMode="auto">
              <a:xfrm>
                <a:off x="484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6" name="Text Box 71"/>
              <p:cNvSpPr txBox="1">
                <a:spLocks noChangeArrowheads="1"/>
              </p:cNvSpPr>
              <p:nvPr/>
            </p:nvSpPr>
            <p:spPr bwMode="auto">
              <a:xfrm>
                <a:off x="4308"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7" name="Text Box 72"/>
              <p:cNvSpPr txBox="1">
                <a:spLocks noChangeArrowheads="1"/>
              </p:cNvSpPr>
              <p:nvPr/>
            </p:nvSpPr>
            <p:spPr bwMode="auto">
              <a:xfrm>
                <a:off x="5333"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8" name="Text Box 73"/>
              <p:cNvSpPr txBox="1">
                <a:spLocks noChangeArrowheads="1"/>
              </p:cNvSpPr>
              <p:nvPr/>
            </p:nvSpPr>
            <p:spPr bwMode="auto">
              <a:xfrm>
                <a:off x="4308"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9" name="Text Box 74"/>
              <p:cNvSpPr txBox="1">
                <a:spLocks noChangeArrowheads="1"/>
              </p:cNvSpPr>
              <p:nvPr/>
            </p:nvSpPr>
            <p:spPr bwMode="auto">
              <a:xfrm>
                <a:off x="5193"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0" name="Text Box 75"/>
              <p:cNvSpPr txBox="1">
                <a:spLocks noChangeArrowheads="1"/>
              </p:cNvSpPr>
              <p:nvPr/>
            </p:nvSpPr>
            <p:spPr bwMode="auto">
              <a:xfrm>
                <a:off x="4308"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1" name="Text Box 76"/>
              <p:cNvSpPr txBox="1">
                <a:spLocks noChangeArrowheads="1"/>
              </p:cNvSpPr>
              <p:nvPr/>
            </p:nvSpPr>
            <p:spPr bwMode="auto">
              <a:xfrm>
                <a:off x="3600"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2" name="Text Box 77"/>
              <p:cNvSpPr txBox="1">
                <a:spLocks noChangeArrowheads="1"/>
              </p:cNvSpPr>
              <p:nvPr/>
            </p:nvSpPr>
            <p:spPr bwMode="auto">
              <a:xfrm>
                <a:off x="5017"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3" name="Text Box 78"/>
              <p:cNvSpPr txBox="1">
                <a:spLocks noChangeArrowheads="1"/>
              </p:cNvSpPr>
              <p:nvPr/>
            </p:nvSpPr>
            <p:spPr bwMode="auto">
              <a:xfrm>
                <a:off x="5017"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4" name="Text Box 79"/>
              <p:cNvSpPr txBox="1">
                <a:spLocks noChangeArrowheads="1"/>
              </p:cNvSpPr>
              <p:nvPr/>
            </p:nvSpPr>
            <p:spPr bwMode="auto">
              <a:xfrm>
                <a:off x="4662" y="72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5" name="Text Box 80"/>
              <p:cNvSpPr txBox="1">
                <a:spLocks noChangeArrowheads="1"/>
              </p:cNvSpPr>
              <p:nvPr/>
            </p:nvSpPr>
            <p:spPr bwMode="auto">
              <a:xfrm>
                <a:off x="4662" y="844"/>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6" name="Text Box 81"/>
              <p:cNvSpPr txBox="1">
                <a:spLocks noChangeArrowheads="1"/>
              </p:cNvSpPr>
              <p:nvPr/>
            </p:nvSpPr>
            <p:spPr bwMode="auto">
              <a:xfrm>
                <a:off x="4176"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7" name="Text Box 82"/>
              <p:cNvSpPr txBox="1">
                <a:spLocks noChangeArrowheads="1"/>
              </p:cNvSpPr>
              <p:nvPr/>
            </p:nvSpPr>
            <p:spPr bwMode="auto">
              <a:xfrm>
                <a:off x="3998"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sp>
          <p:nvSpPr>
            <p:cNvPr id="113" name="Text Box 101"/>
            <p:cNvSpPr txBox="1">
              <a:spLocks noChangeArrowheads="1"/>
            </p:cNvSpPr>
            <p:nvPr/>
          </p:nvSpPr>
          <p:spPr bwMode="auto">
            <a:xfrm>
              <a:off x="2352" y="873"/>
              <a:ext cx="3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altLang="en-US">
                  <a:solidFill>
                    <a:schemeClr val="accent1"/>
                  </a:solidFill>
                </a:rPr>
                <a:t>bad</a:t>
              </a:r>
            </a:p>
          </p:txBody>
        </p:sp>
      </p:grpSp>
    </p:spTree>
    <p:extLst>
      <p:ext uri="{BB962C8B-B14F-4D97-AF65-F5344CB8AC3E}">
        <p14:creationId xmlns:p14="http://schemas.microsoft.com/office/powerpoint/2010/main" val="21355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ppt_x</p:attrName>
                                        </p:attrNameLst>
                                      </p:cBhvr>
                                      <p:tavLst>
                                        <p:tav tm="0">
                                          <p:val>
                                            <p:strVal val="#ppt_x-#ppt_w/2"/>
                                          </p:val>
                                        </p:tav>
                                        <p:tav tm="100000">
                                          <p:val>
                                            <p:strVal val="#ppt_x"/>
                                          </p:val>
                                        </p:tav>
                                      </p:tavLst>
                                    </p:anim>
                                    <p:anim calcmode="lin" valueType="num">
                                      <p:cBhvr>
                                        <p:cTn id="8" dur="500" fill="hold"/>
                                        <p:tgtEl>
                                          <p:spTgt spid="110"/>
                                        </p:tgtEl>
                                        <p:attrNameLst>
                                          <p:attrName>ppt_y</p:attrName>
                                        </p:attrNameLst>
                                      </p:cBhvr>
                                      <p:tavLst>
                                        <p:tav tm="0">
                                          <p:val>
                                            <p:strVal val="#ppt_y"/>
                                          </p:val>
                                        </p:tav>
                                        <p:tav tm="100000">
                                          <p:val>
                                            <p:strVal val="#ppt_y"/>
                                          </p:val>
                                        </p:tav>
                                      </p:tavLst>
                                    </p:anim>
                                    <p:anim calcmode="lin" valueType="num">
                                      <p:cBhvr>
                                        <p:cTn id="9" dur="500" fill="hold"/>
                                        <p:tgtEl>
                                          <p:spTgt spid="110"/>
                                        </p:tgtEl>
                                        <p:attrNameLst>
                                          <p:attrName>ppt_w</p:attrName>
                                        </p:attrNameLst>
                                      </p:cBhvr>
                                      <p:tavLst>
                                        <p:tav tm="0">
                                          <p:val>
                                            <p:fltVal val="0"/>
                                          </p:val>
                                        </p:tav>
                                        <p:tav tm="100000">
                                          <p:val>
                                            <p:strVal val="#ppt_w"/>
                                          </p:val>
                                        </p:tav>
                                      </p:tavLst>
                                    </p:anim>
                                    <p:anim calcmode="lin" valueType="num">
                                      <p:cBhvr>
                                        <p:cTn id="10" dur="500" fill="hold"/>
                                        <p:tgtEl>
                                          <p:spTgt spid="1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kNN Details</a:t>
            </a:r>
          </a:p>
        </p:txBody>
      </p:sp>
      <p:sp>
        <p:nvSpPr>
          <p:cNvPr id="3" name="Content Placeholder 2"/>
          <p:cNvSpPr>
            <a:spLocks noGrp="1"/>
          </p:cNvSpPr>
          <p:nvPr>
            <p:ph idx="1"/>
          </p:nvPr>
        </p:nvSpPr>
        <p:spPr>
          <a:xfrm>
            <a:off x="80554" y="788373"/>
            <a:ext cx="10515600" cy="5511124"/>
          </a:xfrm>
        </p:spPr>
        <p:txBody>
          <a:bodyPr>
            <a:noAutofit/>
          </a:bodyPr>
          <a:lstStyle/>
          <a:p>
            <a:r>
              <a:rPr lang="en-US" sz="2400" dirty="0"/>
              <a:t>Nonparametric - makes no explicit assumptions about the underlying distribution of the input</a:t>
            </a:r>
          </a:p>
          <a:p>
            <a:pPr fontAlgn="base"/>
            <a:r>
              <a:rPr lang="en-US" sz="2400" dirty="0"/>
              <a:t>Instance/memory-based learning means that this algorithm doesn’t explicitly learn a model. Instead, it chooses to memorize the training instances which are subsequently used as “knowledge” for the prediction phase</a:t>
            </a:r>
          </a:p>
          <a:p>
            <a:pPr fontAlgn="base"/>
            <a:r>
              <a:rPr lang="en-US" altLang="en-US" sz="2400" dirty="0"/>
              <a:t>Learns arbitrarily complicated decision boundaries</a:t>
            </a:r>
            <a:endParaRPr lang="en-US" sz="2400" dirty="0"/>
          </a:p>
          <a:p>
            <a:pPr fontAlgn="base"/>
            <a:r>
              <a:rPr lang="en-US" sz="2400" dirty="0"/>
              <a:t>Lazy learner - method that generalizes data in the testing (deployment) phase, rather than during the training phase – designed to be continuously updating as new data comes in</a:t>
            </a:r>
          </a:p>
          <a:p>
            <a:pPr lvl="1" fontAlgn="base"/>
            <a:endParaRPr lang="en-US" sz="1800" dirty="0"/>
          </a:p>
          <a:p>
            <a:pPr lvl="1" fontAlgn="base"/>
            <a:r>
              <a:rPr lang="en-US" dirty="0"/>
              <a:t>A benefit of lazy learning is that it can quickly adapt to changes, </a:t>
            </a:r>
          </a:p>
          <a:p>
            <a:pPr lvl="2" fontAlgn="base"/>
            <a:r>
              <a:rPr lang="en-US" sz="1800" dirty="0"/>
              <a:t>Think Netflix recommendations, new options are appearing constantly so have a static training set it’s really valuable.  </a:t>
            </a:r>
          </a:p>
          <a:p>
            <a:pPr lvl="1" fontAlgn="base"/>
            <a:r>
              <a:rPr lang="en-US" dirty="0"/>
              <a:t>Very fast training time, but very slow prediction (has to search for the nearest neighbors)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34</a:t>
            </a:fld>
            <a:endParaRPr lang="en-US" dirty="0"/>
          </a:p>
        </p:txBody>
      </p:sp>
    </p:spTree>
    <p:extLst>
      <p:ext uri="{BB962C8B-B14F-4D97-AF65-F5344CB8AC3E}">
        <p14:creationId xmlns:p14="http://schemas.microsoft.com/office/powerpoint/2010/main" val="5191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k-NN</a:t>
            </a:r>
          </a:p>
        </p:txBody>
      </p:sp>
      <p:sp>
        <p:nvSpPr>
          <p:cNvPr id="3" name="Content Placeholder 2"/>
          <p:cNvSpPr>
            <a:spLocks noGrp="1"/>
          </p:cNvSpPr>
          <p:nvPr>
            <p:ph idx="1"/>
          </p:nvPr>
        </p:nvSpPr>
        <p:spPr>
          <a:xfrm>
            <a:off x="151991" y="800168"/>
            <a:ext cx="10515600" cy="4351338"/>
          </a:xfrm>
        </p:spPr>
        <p:txBody>
          <a:bodyPr>
            <a:normAutofit/>
          </a:bodyPr>
          <a:lstStyle/>
          <a:p>
            <a:pPr fontAlgn="base"/>
            <a:r>
              <a:rPr lang="en-US" dirty="0"/>
              <a:t>Simple and fast to deploy</a:t>
            </a:r>
          </a:p>
          <a:p>
            <a:pPr lvl="1" fontAlgn="base"/>
            <a:r>
              <a:rPr lang="en-US" dirty="0"/>
              <a:t>Little to no training time</a:t>
            </a:r>
          </a:p>
          <a:p>
            <a:pPr fontAlgn="base"/>
            <a:r>
              <a:rPr lang="en-US" dirty="0"/>
              <a:t>Easy to interpret/explain</a:t>
            </a:r>
          </a:p>
          <a:p>
            <a:pPr fontAlgn="base"/>
            <a:r>
              <a:rPr lang="en-US" dirty="0"/>
              <a:t>Naturally handles multiclass datasets</a:t>
            </a:r>
          </a:p>
          <a:p>
            <a:pPr fontAlgn="base"/>
            <a:r>
              <a:rPr lang="en-US" dirty="0"/>
              <a:t>Non-parametric </a:t>
            </a:r>
          </a:p>
          <a:p>
            <a:pPr lvl="1" fontAlgn="base"/>
            <a:r>
              <a:rPr lang="en-US" dirty="0"/>
              <a:t>Does not assume any probability distributions on the input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35</a:t>
            </a:fld>
            <a:endParaRPr lang="en-US" dirty="0"/>
          </a:p>
        </p:txBody>
      </p:sp>
    </p:spTree>
    <p:extLst>
      <p:ext uri="{BB962C8B-B14F-4D97-AF65-F5344CB8AC3E}">
        <p14:creationId xmlns:p14="http://schemas.microsoft.com/office/powerpoint/2010/main" val="324029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k-NN</a:t>
            </a:r>
          </a:p>
        </p:txBody>
      </p:sp>
      <p:sp>
        <p:nvSpPr>
          <p:cNvPr id="3" name="Content Placeholder 2"/>
          <p:cNvSpPr>
            <a:spLocks noGrp="1"/>
          </p:cNvSpPr>
          <p:nvPr>
            <p:ph idx="1"/>
          </p:nvPr>
        </p:nvSpPr>
        <p:spPr>
          <a:xfrm>
            <a:off x="123417" y="731521"/>
            <a:ext cx="10515600" cy="5989954"/>
          </a:xfrm>
        </p:spPr>
        <p:txBody>
          <a:bodyPr>
            <a:noAutofit/>
          </a:bodyPr>
          <a:lstStyle/>
          <a:p>
            <a:pPr fontAlgn="base"/>
            <a:r>
              <a:rPr lang="en-US" dirty="0"/>
              <a:t> Storage of model takes a lot of disk space (contains entire training dataset)</a:t>
            </a:r>
          </a:p>
          <a:p>
            <a:r>
              <a:rPr lang="en-US" altLang="en-US" dirty="0"/>
              <a:t> Curse of Dimensionality - often works best with 25 or fewer dimensions</a:t>
            </a:r>
          </a:p>
          <a:p>
            <a:pPr lvl="1"/>
            <a:r>
              <a:rPr lang="en-US" sz="2800" dirty="0"/>
              <a:t> There is little difference between the nearest and farthest neighbor in high dimensional data (starts to normalize to 1)</a:t>
            </a:r>
          </a:p>
          <a:p>
            <a:pPr fontAlgn="base"/>
            <a:r>
              <a:rPr lang="en-US" dirty="0"/>
              <a:t> Computationally expensive predictions (large search problem to find nearest neighbors)</a:t>
            </a:r>
          </a:p>
          <a:p>
            <a:pPr lvl="1" fontAlgn="base"/>
            <a:r>
              <a:rPr lang="en-US" sz="2800" dirty="0"/>
              <a:t>Might be impractical in industry settings</a:t>
            </a:r>
          </a:p>
          <a:p>
            <a:pPr fontAlgn="base"/>
            <a:r>
              <a:rPr lang="en-US" dirty="0"/>
              <a:t> Need to normalize - suffers from skewed class distributions</a:t>
            </a:r>
          </a:p>
          <a:p>
            <a:pPr lvl="1" fontAlgn="base"/>
            <a:r>
              <a:rPr lang="en-US" sz="2800" dirty="0"/>
              <a:t> If one type of category occurs much more than another, classifying an input will be more biased towards that one category (dominates the majority vote since it is more likely to be neighbors with the input)</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36</a:t>
            </a:fld>
            <a:endParaRPr lang="en-US" dirty="0"/>
          </a:p>
        </p:txBody>
      </p:sp>
    </p:spTree>
    <p:extLst>
      <p:ext uri="{BB962C8B-B14F-4D97-AF65-F5344CB8AC3E}">
        <p14:creationId xmlns:p14="http://schemas.microsoft.com/office/powerpoint/2010/main" val="2085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Exercise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37</a:t>
            </a:fld>
            <a:endParaRPr lang="en-US" dirty="0"/>
          </a:p>
        </p:txBody>
      </p:sp>
      <p:sp>
        <p:nvSpPr>
          <p:cNvPr id="5" name="Title 1">
            <a:extLst>
              <a:ext uri="{FF2B5EF4-FFF2-40B4-BE49-F238E27FC236}">
                <a16:creationId xmlns:a16="http://schemas.microsoft.com/office/drawing/2014/main" id="{127D45BF-EAFB-4FBB-AD71-5C92812A0FDD}"/>
              </a:ext>
            </a:extLst>
          </p:cNvPr>
          <p:cNvSpPr txBox="1">
            <a:spLocks/>
          </p:cNvSpPr>
          <p:nvPr/>
        </p:nvSpPr>
        <p:spPr>
          <a:xfrm>
            <a:off x="3685766" y="2697480"/>
            <a:ext cx="4720046" cy="73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r>
              <a:rPr lang="en-US" sz="4000" dirty="0"/>
              <a:t>Switch to R</a:t>
            </a:r>
          </a:p>
        </p:txBody>
      </p:sp>
    </p:spTree>
    <p:extLst>
      <p:ext uri="{BB962C8B-B14F-4D97-AF65-F5344CB8AC3E}">
        <p14:creationId xmlns:p14="http://schemas.microsoft.com/office/powerpoint/2010/main" val="122016847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Probability Classifiers</a:t>
            </a:r>
          </a:p>
        </p:txBody>
      </p:sp>
      <p:sp>
        <p:nvSpPr>
          <p:cNvPr id="3" name="Content Placeholder 2"/>
          <p:cNvSpPr>
            <a:spLocks noGrp="1"/>
          </p:cNvSpPr>
          <p:nvPr>
            <p:ph idx="1"/>
          </p:nvPr>
        </p:nvSpPr>
        <p:spPr/>
        <p:txBody>
          <a:bodyPr>
            <a:normAutofit/>
          </a:bodyPr>
          <a:lstStyle/>
          <a:p>
            <a:r>
              <a:rPr lang="en-US" sz="2400" dirty="0"/>
              <a:t>To be able to unpack the probability classifiers, we need a good grasp on the following topics</a:t>
            </a:r>
          </a:p>
          <a:p>
            <a:pPr lvl="1"/>
            <a:r>
              <a:rPr lang="en-US" dirty="0"/>
              <a:t>Random variables</a:t>
            </a:r>
          </a:p>
          <a:p>
            <a:pPr lvl="1"/>
            <a:r>
              <a:rPr lang="en-US" dirty="0"/>
              <a:t>Distributions</a:t>
            </a:r>
          </a:p>
          <a:p>
            <a:pPr lvl="2"/>
            <a:r>
              <a:rPr lang="en-US" sz="2400" dirty="0"/>
              <a:t>Continuous </a:t>
            </a:r>
          </a:p>
          <a:p>
            <a:pPr lvl="2"/>
            <a:r>
              <a:rPr lang="en-US" sz="2400" dirty="0"/>
              <a:t>Discrete</a:t>
            </a:r>
          </a:p>
          <a:p>
            <a:pPr lvl="1"/>
            <a:r>
              <a:rPr lang="en-US" dirty="0"/>
              <a:t>Statistical Independence</a:t>
            </a:r>
          </a:p>
          <a:p>
            <a:pPr lvl="1"/>
            <a:r>
              <a:rPr lang="en-US" dirty="0"/>
              <a:t>Probability</a:t>
            </a:r>
          </a:p>
          <a:p>
            <a:pPr lvl="2"/>
            <a:r>
              <a:rPr lang="en-US" sz="2400" dirty="0"/>
              <a:t>Conditional Probability</a:t>
            </a:r>
          </a:p>
          <a:p>
            <a:pPr lvl="2"/>
            <a:r>
              <a:rPr lang="en-US" sz="2400" dirty="0"/>
              <a:t>Joint Probability</a:t>
            </a:r>
          </a:p>
          <a:p>
            <a:pPr lvl="2"/>
            <a:r>
              <a:rPr lang="en-US" sz="2400" dirty="0"/>
              <a:t>Marginal Probability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38</a:t>
            </a:fld>
            <a:endParaRPr lang="en-US" dirty="0"/>
          </a:p>
        </p:txBody>
      </p:sp>
    </p:spTree>
    <p:extLst>
      <p:ext uri="{BB962C8B-B14F-4D97-AF65-F5344CB8AC3E}">
        <p14:creationId xmlns:p14="http://schemas.microsoft.com/office/powerpoint/2010/main" val="152978944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p:txBody>
          <a:bodyPr>
            <a:normAutofit/>
          </a:bodyPr>
          <a:lstStyle/>
          <a:p>
            <a:r>
              <a:rPr lang="en-US" sz="2400" dirty="0"/>
              <a:t>A random variable is a random number determined by chance, or more formally, drawn according to a probability distribution which specifies the probability that its value falls in any given interval.</a:t>
            </a:r>
          </a:p>
          <a:p>
            <a:r>
              <a:rPr lang="en-US" sz="2400" dirty="0"/>
              <a:t>Discrete Random Variable</a:t>
            </a:r>
          </a:p>
          <a:p>
            <a:pPr lvl="1"/>
            <a:r>
              <a:rPr lang="en-US" dirty="0"/>
              <a:t>Taking any of a specified finite or countable list of values, endowed with a </a:t>
            </a:r>
            <a:r>
              <a:rPr lang="en-US" dirty="0">
                <a:hlinkClick r:id="rId2" tooltip="Probability mass function"/>
              </a:rPr>
              <a:t>probability mass function</a:t>
            </a:r>
            <a:r>
              <a:rPr lang="en-US" dirty="0"/>
              <a:t> characteristic of the random variable's probability distribution</a:t>
            </a:r>
          </a:p>
          <a:p>
            <a:r>
              <a:rPr lang="en-US" sz="2400" dirty="0"/>
              <a:t>Continuous</a:t>
            </a:r>
          </a:p>
          <a:p>
            <a:pPr lvl="1"/>
            <a:r>
              <a:rPr lang="en-US" dirty="0"/>
              <a:t>Taking any numerical value in an interval or collection of intervals, via a </a:t>
            </a:r>
            <a:r>
              <a:rPr lang="en-US" dirty="0">
                <a:hlinkClick r:id="rId3" tooltip="Probability density function"/>
              </a:rPr>
              <a:t>probability density function</a:t>
            </a:r>
            <a:r>
              <a:rPr lang="en-US" dirty="0"/>
              <a:t> that is characteristic of the random variable's probability distribution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39</a:t>
            </a:fld>
            <a:endParaRPr lang="en-US" dirty="0"/>
          </a:p>
        </p:txBody>
      </p:sp>
    </p:spTree>
    <p:extLst>
      <p:ext uri="{BB962C8B-B14F-4D97-AF65-F5344CB8AC3E}">
        <p14:creationId xmlns:p14="http://schemas.microsoft.com/office/powerpoint/2010/main" val="1635458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a:bodyPr>
          <a:lstStyle/>
          <a:p>
            <a:r>
              <a:rPr lang="en-US" dirty="0"/>
              <a:t> There are many possible techniques that a classifier might use to predict a qualitative response. Today we will discuss k-NN</a:t>
            </a:r>
          </a:p>
          <a:p>
            <a:pPr lvl="1"/>
            <a:r>
              <a:rPr lang="en-US" dirty="0"/>
              <a:t> k-Nearest Neighbors</a:t>
            </a:r>
          </a:p>
          <a:p>
            <a:pPr lvl="1"/>
            <a:r>
              <a:rPr lang="en-US" dirty="0"/>
              <a:t> Naïve Bayes </a:t>
            </a:r>
          </a:p>
          <a:p>
            <a:pPr lvl="1"/>
            <a:r>
              <a:rPr lang="en-US" dirty="0"/>
              <a:t> Logistic Regression</a:t>
            </a:r>
          </a:p>
          <a:p>
            <a:pPr lvl="1"/>
            <a:r>
              <a:rPr lang="en-US" dirty="0"/>
              <a:t> Tree – based methods</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4</a:t>
            </a:fld>
            <a:endParaRPr lang="en-US" dirty="0"/>
          </a:p>
        </p:txBody>
      </p:sp>
    </p:spTree>
    <p:extLst>
      <p:ext uri="{BB962C8B-B14F-4D97-AF65-F5344CB8AC3E}">
        <p14:creationId xmlns:p14="http://schemas.microsoft.com/office/powerpoint/2010/main" val="12263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a:xfrm>
            <a:off x="80554" y="1066867"/>
            <a:ext cx="10515600" cy="5385887"/>
          </a:xfrm>
        </p:spPr>
        <p:txBody>
          <a:bodyPr>
            <a:normAutofit fontScale="92500" lnSpcReduction="10000"/>
          </a:bodyPr>
          <a:lstStyle/>
          <a:p>
            <a:r>
              <a:rPr lang="en-US" dirty="0"/>
              <a:t>Why do we care about Random Variables?</a:t>
            </a:r>
          </a:p>
          <a:p>
            <a:r>
              <a:rPr lang="en-US" dirty="0"/>
              <a:t>Our goal is to predict the target/class</a:t>
            </a:r>
          </a:p>
          <a:p>
            <a:r>
              <a:rPr lang="en-US" dirty="0"/>
              <a:t>We are not given the true (presumably deterministic) function</a:t>
            </a:r>
          </a:p>
          <a:p>
            <a:r>
              <a:rPr lang="en-US" dirty="0"/>
              <a:t>We are only given observations</a:t>
            </a:r>
          </a:p>
          <a:p>
            <a:r>
              <a:rPr lang="en-US" dirty="0"/>
              <a:t>Uncertainty arises through:</a:t>
            </a:r>
          </a:p>
          <a:p>
            <a:pPr lvl="1"/>
            <a:r>
              <a:rPr lang="en-US" dirty="0"/>
              <a:t>Noisy measurements</a:t>
            </a:r>
          </a:p>
          <a:p>
            <a:pPr lvl="1"/>
            <a:r>
              <a:rPr lang="en-US" dirty="0"/>
              <a:t>Finite size of data sets</a:t>
            </a:r>
          </a:p>
          <a:p>
            <a:pPr lvl="1"/>
            <a:r>
              <a:rPr lang="en-US" dirty="0"/>
              <a:t>Ambiguity: The word “bank” can mean (1) a financial institution, (2) the side of a </a:t>
            </a:r>
            <a:r>
              <a:rPr lang="en-US" dirty="0" err="1"/>
              <a:t>river,or</a:t>
            </a:r>
            <a:r>
              <a:rPr lang="en-US" dirty="0"/>
              <a:t> (3) tilting an airplane. Which meaning was intended, based on the words that appear nearby?</a:t>
            </a:r>
          </a:p>
          <a:p>
            <a:r>
              <a:rPr lang="en-US" dirty="0"/>
              <a:t>Probability theory provides a consistent framework for the quantification and manipulation of uncertainty</a:t>
            </a:r>
          </a:p>
          <a:p>
            <a:r>
              <a:rPr lang="en-US" dirty="0"/>
              <a:t>Allows us to make optimal predictions given all the information available to us, even though that information may be incomplete or ambiguous</a:t>
            </a:r>
          </a:p>
          <a:p>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40</a:t>
            </a:fld>
            <a:endParaRPr lang="en-US" dirty="0"/>
          </a:p>
        </p:txBody>
      </p:sp>
    </p:spTree>
    <p:extLst>
      <p:ext uri="{BB962C8B-B14F-4D97-AF65-F5344CB8AC3E}">
        <p14:creationId xmlns:p14="http://schemas.microsoft.com/office/powerpoint/2010/main" val="160060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a:t>
            </a:r>
          </a:p>
        </p:txBody>
      </p:sp>
      <p:sp>
        <p:nvSpPr>
          <p:cNvPr id="3" name="Content Placeholder 2"/>
          <p:cNvSpPr>
            <a:spLocks noGrp="1"/>
          </p:cNvSpPr>
          <p:nvPr>
            <p:ph idx="1"/>
          </p:nvPr>
        </p:nvSpPr>
        <p:spPr>
          <a:xfrm>
            <a:off x="80554" y="1066868"/>
            <a:ext cx="10374086" cy="4351338"/>
          </a:xfrm>
        </p:spPr>
        <p:txBody>
          <a:bodyPr>
            <a:normAutofit/>
          </a:bodyPr>
          <a:lstStyle/>
          <a:p>
            <a:r>
              <a:rPr lang="en-US" sz="2400" dirty="0"/>
              <a:t>Probabilities assign numbers to possibilities</a:t>
            </a:r>
          </a:p>
          <a:p>
            <a:r>
              <a:rPr lang="en-US" sz="2400" dirty="0"/>
              <a:t>A probability needs to satisfy three properties (Kolmogorov, 1956):</a:t>
            </a:r>
          </a:p>
          <a:p>
            <a:pPr lvl="1"/>
            <a:r>
              <a:rPr lang="en-US" dirty="0"/>
              <a:t>A probability must be nonnegative</a:t>
            </a:r>
          </a:p>
          <a:p>
            <a:pPr lvl="1"/>
            <a:r>
              <a:rPr lang="en-US" dirty="0"/>
              <a:t>The sum of the probabilities across all events in the entire sample space must be 1</a:t>
            </a:r>
          </a:p>
          <a:p>
            <a:pPr lvl="1"/>
            <a:r>
              <a:rPr lang="en-US" dirty="0"/>
              <a:t>For any two mutually exclusive events, the probability that one or the other occurs is the sum of their individual probabilities</a:t>
            </a:r>
          </a:p>
          <a:p>
            <a:pPr lvl="2"/>
            <a:r>
              <a:rPr lang="en-US" dirty="0"/>
              <a:t>For example, the probability that a fair six-sided die comes up 3 OR 4 is 1/6 + 1/6 = 2/6.</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41</a:t>
            </a:fld>
            <a:endParaRPr lang="en-US" dirty="0"/>
          </a:p>
        </p:txBody>
      </p:sp>
    </p:spTree>
    <p:extLst>
      <p:ext uri="{BB962C8B-B14F-4D97-AF65-F5344CB8AC3E}">
        <p14:creationId xmlns:p14="http://schemas.microsoft.com/office/powerpoint/2010/main" val="1371896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idx="1"/>
          </p:nvPr>
        </p:nvSpPr>
        <p:spPr/>
        <p:txBody>
          <a:bodyPr>
            <a:normAutofit/>
          </a:bodyPr>
          <a:lstStyle/>
          <a:p>
            <a:r>
              <a:rPr lang="en-US" sz="2400" dirty="0"/>
              <a:t>A probability distribution is simply a list of all possible events and their corresponding probabilities</a:t>
            </a:r>
          </a:p>
          <a:p>
            <a:r>
              <a:rPr lang="en-US" sz="2400" dirty="0"/>
              <a:t>There are two kinds of probability distributions</a:t>
            </a:r>
          </a:p>
          <a:p>
            <a:pPr lvl="1"/>
            <a:r>
              <a:rPr lang="en-US" dirty="0"/>
              <a:t>Discrete Distribution:</a:t>
            </a:r>
          </a:p>
          <a:p>
            <a:pPr lvl="2"/>
            <a:r>
              <a:rPr lang="en-US" dirty="0"/>
              <a:t>Probability of heads or tails</a:t>
            </a:r>
          </a:p>
          <a:p>
            <a:pPr lvl="1"/>
            <a:r>
              <a:rPr lang="en-US" dirty="0"/>
              <a:t>Continuous Distribution:</a:t>
            </a:r>
          </a:p>
          <a:p>
            <a:pPr lvl="2"/>
            <a:r>
              <a:rPr lang="en-US" dirty="0"/>
              <a:t>Probabilities of people’s heights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dirty="0"/>
          </a:p>
        </p:txBody>
      </p:sp>
    </p:spTree>
    <p:extLst>
      <p:ext uri="{BB962C8B-B14F-4D97-AF65-F5344CB8AC3E}">
        <p14:creationId xmlns:p14="http://schemas.microsoft.com/office/powerpoint/2010/main" val="1272420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Distribution</a:t>
            </a:r>
          </a:p>
        </p:txBody>
      </p:sp>
      <p:sp>
        <p:nvSpPr>
          <p:cNvPr id="3" name="Content Placeholder 2"/>
          <p:cNvSpPr>
            <a:spLocks noGrp="1"/>
          </p:cNvSpPr>
          <p:nvPr>
            <p:ph idx="1"/>
          </p:nvPr>
        </p:nvSpPr>
        <p:spPr/>
        <p:txBody>
          <a:bodyPr>
            <a:normAutofit/>
          </a:bodyPr>
          <a:lstStyle/>
          <a:p>
            <a:r>
              <a:rPr lang="en-US" sz="2400" dirty="0"/>
              <a:t>When the sample space consists of discrete outcomes (e.g., heads or tails), the probability distribution is a list of probabilities of the outcomes</a:t>
            </a:r>
          </a:p>
          <a:p>
            <a:r>
              <a:rPr lang="en-US" sz="2400" dirty="0"/>
              <a:t>The probability of a discrete outcome is called a </a:t>
            </a:r>
            <a:r>
              <a:rPr lang="en-US" sz="2400" b="1" dirty="0"/>
              <a:t>probability mass</a:t>
            </a:r>
          </a:p>
          <a:p>
            <a:r>
              <a:rPr lang="en-US" sz="2400" dirty="0"/>
              <a:t>The sum of the probability masses across the sample space must be 1</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43</a:t>
            </a:fld>
            <a:endParaRPr lang="en-US" dirty="0"/>
          </a:p>
        </p:txBody>
      </p:sp>
    </p:spTree>
    <p:extLst>
      <p:ext uri="{BB962C8B-B14F-4D97-AF65-F5344CB8AC3E}">
        <p14:creationId xmlns:p14="http://schemas.microsoft.com/office/powerpoint/2010/main" val="156683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Consider the simple experiment of tossing a coin three times. Let X = number of times the coin comes up heads. The 8 possible elementary events and the corresponding values for X are: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44</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2067725975"/>
              </p:ext>
            </p:extLst>
          </p:nvPr>
        </p:nvGraphicFramePr>
        <p:xfrm>
          <a:off x="2009698" y="2804676"/>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2151896"/>
                    </a:ext>
                  </a:extLst>
                </a:gridCol>
                <a:gridCol w="4064000">
                  <a:extLst>
                    <a:ext uri="{9D8B030D-6E8A-4147-A177-3AD203B41FA5}">
                      <a16:colId xmlns:a16="http://schemas.microsoft.com/office/drawing/2014/main" val="209048864"/>
                    </a:ext>
                  </a:extLst>
                </a:gridCol>
              </a:tblGrid>
              <a:tr h="370840">
                <a:tc>
                  <a:txBody>
                    <a:bodyPr/>
                    <a:lstStyle/>
                    <a:p>
                      <a:r>
                        <a:rPr lang="en-US" dirty="0"/>
                        <a:t>Elementary Event</a:t>
                      </a:r>
                    </a:p>
                  </a:txBody>
                  <a:tcPr/>
                </a:tc>
                <a:tc>
                  <a:txBody>
                    <a:bodyPr/>
                    <a:lstStyle/>
                    <a:p>
                      <a:r>
                        <a:rPr lang="en-US" dirty="0"/>
                        <a:t>Count of Heads (X)</a:t>
                      </a:r>
                    </a:p>
                  </a:txBody>
                  <a:tcPr/>
                </a:tc>
                <a:extLst>
                  <a:ext uri="{0D108BD9-81ED-4DB2-BD59-A6C34878D82A}">
                    <a16:rowId xmlns:a16="http://schemas.microsoft.com/office/drawing/2014/main" val="3042864318"/>
                  </a:ext>
                </a:extLst>
              </a:tr>
              <a:tr h="370840">
                <a:tc>
                  <a:txBody>
                    <a:bodyPr/>
                    <a:lstStyle/>
                    <a:p>
                      <a:r>
                        <a:rPr lang="en-US" dirty="0"/>
                        <a:t>TTT</a:t>
                      </a:r>
                    </a:p>
                  </a:txBody>
                  <a:tcPr/>
                </a:tc>
                <a:tc>
                  <a:txBody>
                    <a:bodyPr/>
                    <a:lstStyle/>
                    <a:p>
                      <a:r>
                        <a:rPr lang="en-US" dirty="0"/>
                        <a:t>0</a:t>
                      </a:r>
                    </a:p>
                  </a:txBody>
                  <a:tcPr/>
                </a:tc>
                <a:extLst>
                  <a:ext uri="{0D108BD9-81ED-4DB2-BD59-A6C34878D82A}">
                    <a16:rowId xmlns:a16="http://schemas.microsoft.com/office/drawing/2014/main" val="2670859618"/>
                  </a:ext>
                </a:extLst>
              </a:tr>
              <a:tr h="370840">
                <a:tc>
                  <a:txBody>
                    <a:bodyPr/>
                    <a:lstStyle/>
                    <a:p>
                      <a:r>
                        <a:rPr lang="en-US" dirty="0"/>
                        <a:t>TTH</a:t>
                      </a:r>
                    </a:p>
                  </a:txBody>
                  <a:tcPr/>
                </a:tc>
                <a:tc>
                  <a:txBody>
                    <a:bodyPr/>
                    <a:lstStyle/>
                    <a:p>
                      <a:r>
                        <a:rPr lang="en-US" dirty="0"/>
                        <a:t>1</a:t>
                      </a:r>
                    </a:p>
                  </a:txBody>
                  <a:tcPr/>
                </a:tc>
                <a:extLst>
                  <a:ext uri="{0D108BD9-81ED-4DB2-BD59-A6C34878D82A}">
                    <a16:rowId xmlns:a16="http://schemas.microsoft.com/office/drawing/2014/main" val="1196840985"/>
                  </a:ext>
                </a:extLst>
              </a:tr>
              <a:tr h="370840">
                <a:tc>
                  <a:txBody>
                    <a:bodyPr/>
                    <a:lstStyle/>
                    <a:p>
                      <a:r>
                        <a:rPr lang="en-US" dirty="0"/>
                        <a:t>THT</a:t>
                      </a:r>
                    </a:p>
                  </a:txBody>
                  <a:tcPr/>
                </a:tc>
                <a:tc>
                  <a:txBody>
                    <a:bodyPr/>
                    <a:lstStyle/>
                    <a:p>
                      <a:r>
                        <a:rPr lang="en-US" dirty="0"/>
                        <a:t>1</a:t>
                      </a:r>
                    </a:p>
                  </a:txBody>
                  <a:tcPr/>
                </a:tc>
                <a:extLst>
                  <a:ext uri="{0D108BD9-81ED-4DB2-BD59-A6C34878D82A}">
                    <a16:rowId xmlns:a16="http://schemas.microsoft.com/office/drawing/2014/main" val="564711126"/>
                  </a:ext>
                </a:extLst>
              </a:tr>
              <a:tr h="370840">
                <a:tc>
                  <a:txBody>
                    <a:bodyPr/>
                    <a:lstStyle/>
                    <a:p>
                      <a:r>
                        <a:rPr lang="en-US" dirty="0"/>
                        <a:t>HTT</a:t>
                      </a:r>
                    </a:p>
                  </a:txBody>
                  <a:tcPr/>
                </a:tc>
                <a:tc>
                  <a:txBody>
                    <a:bodyPr/>
                    <a:lstStyle/>
                    <a:p>
                      <a:r>
                        <a:rPr lang="en-US" dirty="0"/>
                        <a:t>1</a:t>
                      </a:r>
                    </a:p>
                  </a:txBody>
                  <a:tcPr/>
                </a:tc>
                <a:extLst>
                  <a:ext uri="{0D108BD9-81ED-4DB2-BD59-A6C34878D82A}">
                    <a16:rowId xmlns:a16="http://schemas.microsoft.com/office/drawing/2014/main" val="3842201115"/>
                  </a:ext>
                </a:extLst>
              </a:tr>
              <a:tr h="370840">
                <a:tc>
                  <a:txBody>
                    <a:bodyPr/>
                    <a:lstStyle/>
                    <a:p>
                      <a:r>
                        <a:rPr lang="en-US" dirty="0"/>
                        <a:t>THH</a:t>
                      </a:r>
                    </a:p>
                  </a:txBody>
                  <a:tcPr/>
                </a:tc>
                <a:tc>
                  <a:txBody>
                    <a:bodyPr/>
                    <a:lstStyle/>
                    <a:p>
                      <a:r>
                        <a:rPr lang="en-US" dirty="0"/>
                        <a:t>2</a:t>
                      </a:r>
                    </a:p>
                  </a:txBody>
                  <a:tcPr/>
                </a:tc>
                <a:extLst>
                  <a:ext uri="{0D108BD9-81ED-4DB2-BD59-A6C34878D82A}">
                    <a16:rowId xmlns:a16="http://schemas.microsoft.com/office/drawing/2014/main" val="4251053507"/>
                  </a:ext>
                </a:extLst>
              </a:tr>
              <a:tr h="370840">
                <a:tc>
                  <a:txBody>
                    <a:bodyPr/>
                    <a:lstStyle/>
                    <a:p>
                      <a:r>
                        <a:rPr lang="en-US" dirty="0"/>
                        <a:t>HTH</a:t>
                      </a:r>
                    </a:p>
                  </a:txBody>
                  <a:tcPr/>
                </a:tc>
                <a:tc>
                  <a:txBody>
                    <a:bodyPr/>
                    <a:lstStyle/>
                    <a:p>
                      <a:r>
                        <a:rPr lang="en-US" dirty="0"/>
                        <a:t>2</a:t>
                      </a:r>
                    </a:p>
                  </a:txBody>
                  <a:tcPr/>
                </a:tc>
                <a:extLst>
                  <a:ext uri="{0D108BD9-81ED-4DB2-BD59-A6C34878D82A}">
                    <a16:rowId xmlns:a16="http://schemas.microsoft.com/office/drawing/2014/main" val="2249197720"/>
                  </a:ext>
                </a:extLst>
              </a:tr>
              <a:tr h="370840">
                <a:tc>
                  <a:txBody>
                    <a:bodyPr/>
                    <a:lstStyle/>
                    <a:p>
                      <a:r>
                        <a:rPr lang="en-US" dirty="0"/>
                        <a:t>HHT</a:t>
                      </a:r>
                    </a:p>
                  </a:txBody>
                  <a:tcPr/>
                </a:tc>
                <a:tc>
                  <a:txBody>
                    <a:bodyPr/>
                    <a:lstStyle/>
                    <a:p>
                      <a:r>
                        <a:rPr lang="en-US" dirty="0"/>
                        <a:t>2</a:t>
                      </a:r>
                    </a:p>
                  </a:txBody>
                  <a:tcPr/>
                </a:tc>
                <a:extLst>
                  <a:ext uri="{0D108BD9-81ED-4DB2-BD59-A6C34878D82A}">
                    <a16:rowId xmlns:a16="http://schemas.microsoft.com/office/drawing/2014/main" val="428531940"/>
                  </a:ext>
                </a:extLst>
              </a:tr>
              <a:tr h="370840">
                <a:tc>
                  <a:txBody>
                    <a:bodyPr/>
                    <a:lstStyle/>
                    <a:p>
                      <a:r>
                        <a:rPr lang="en-US" dirty="0"/>
                        <a:t>HHH</a:t>
                      </a:r>
                    </a:p>
                  </a:txBody>
                  <a:tcPr/>
                </a:tc>
                <a:tc>
                  <a:txBody>
                    <a:bodyPr/>
                    <a:lstStyle/>
                    <a:p>
                      <a:r>
                        <a:rPr lang="en-US" dirty="0"/>
                        <a:t>3</a:t>
                      </a:r>
                    </a:p>
                  </a:txBody>
                  <a:tcPr/>
                </a:tc>
                <a:extLst>
                  <a:ext uri="{0D108BD9-81ED-4DB2-BD59-A6C34878D82A}">
                    <a16:rowId xmlns:a16="http://schemas.microsoft.com/office/drawing/2014/main" val="3561387598"/>
                  </a:ext>
                </a:extLst>
              </a:tr>
            </a:tbl>
          </a:graphicData>
        </a:graphic>
      </p:graphicFrame>
    </p:spTree>
    <p:extLst>
      <p:ext uri="{BB962C8B-B14F-4D97-AF65-F5344CB8AC3E}">
        <p14:creationId xmlns:p14="http://schemas.microsoft.com/office/powerpoint/2010/main" val="165996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Therefore, the probability distribution for the number of heads occurring in three coin tosses is</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45</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465999617"/>
              </p:ext>
            </p:extLst>
          </p:nvPr>
        </p:nvGraphicFramePr>
        <p:xfrm>
          <a:off x="1875883" y="2315437"/>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2151896"/>
                    </a:ext>
                  </a:extLst>
                </a:gridCol>
                <a:gridCol w="2709333">
                  <a:extLst>
                    <a:ext uri="{9D8B030D-6E8A-4147-A177-3AD203B41FA5}">
                      <a16:colId xmlns:a16="http://schemas.microsoft.com/office/drawing/2014/main" val="209048864"/>
                    </a:ext>
                  </a:extLst>
                </a:gridCol>
                <a:gridCol w="2709333">
                  <a:extLst>
                    <a:ext uri="{9D8B030D-6E8A-4147-A177-3AD203B41FA5}">
                      <a16:colId xmlns:a16="http://schemas.microsoft.com/office/drawing/2014/main" val="1642042475"/>
                    </a:ext>
                  </a:extLst>
                </a:gridCol>
              </a:tblGrid>
              <a:tr h="370840">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370840">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370840">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370840">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370840">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spTree>
    <p:extLst>
      <p:ext uri="{BB962C8B-B14F-4D97-AF65-F5344CB8AC3E}">
        <p14:creationId xmlns:p14="http://schemas.microsoft.com/office/powerpoint/2010/main" val="182811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46</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000120463"/>
              </p:ext>
            </p:extLst>
          </p:nvPr>
        </p:nvGraphicFramePr>
        <p:xfrm>
          <a:off x="2171700" y="771145"/>
          <a:ext cx="7759446" cy="1828800"/>
        </p:xfrm>
        <a:graphic>
          <a:graphicData uri="http://schemas.openxmlformats.org/drawingml/2006/table">
            <a:tbl>
              <a:tblPr firstRow="1" bandRow="1">
                <a:tableStyleId>{5C22544A-7EE6-4342-B048-85BDC9FD1C3A}</a:tableStyleId>
              </a:tblPr>
              <a:tblGrid>
                <a:gridCol w="2586482">
                  <a:extLst>
                    <a:ext uri="{9D8B030D-6E8A-4147-A177-3AD203B41FA5}">
                      <a16:colId xmlns:a16="http://schemas.microsoft.com/office/drawing/2014/main" val="1582151896"/>
                    </a:ext>
                  </a:extLst>
                </a:gridCol>
                <a:gridCol w="2586482">
                  <a:extLst>
                    <a:ext uri="{9D8B030D-6E8A-4147-A177-3AD203B41FA5}">
                      <a16:colId xmlns:a16="http://schemas.microsoft.com/office/drawing/2014/main" val="209048864"/>
                    </a:ext>
                  </a:extLst>
                </a:gridCol>
                <a:gridCol w="2586482">
                  <a:extLst>
                    <a:ext uri="{9D8B030D-6E8A-4147-A177-3AD203B41FA5}">
                      <a16:colId xmlns:a16="http://schemas.microsoft.com/office/drawing/2014/main" val="1642042475"/>
                    </a:ext>
                  </a:extLst>
                </a:gridCol>
              </a:tblGrid>
              <a:tr h="285542">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285542">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285542">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285542">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285542">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pic>
        <p:nvPicPr>
          <p:cNvPr id="6" name="Picture 5">
            <a:extLst>
              <a:ext uri="{FF2B5EF4-FFF2-40B4-BE49-F238E27FC236}">
                <a16:creationId xmlns:a16="http://schemas.microsoft.com/office/drawing/2014/main" id="{4EEB57B2-E52B-E94E-9BB7-BA2C4566E621}"/>
              </a:ext>
            </a:extLst>
          </p:cNvPr>
          <p:cNvPicPr>
            <a:picLocks noChangeAspect="1"/>
          </p:cNvPicPr>
          <p:nvPr/>
        </p:nvPicPr>
        <p:blipFill>
          <a:blip r:embed="rId2"/>
          <a:stretch>
            <a:fillRect/>
          </a:stretch>
        </p:blipFill>
        <p:spPr>
          <a:xfrm>
            <a:off x="2223655" y="2925314"/>
            <a:ext cx="4640611" cy="3336561"/>
          </a:xfrm>
          <a:prstGeom prst="rect">
            <a:avLst/>
          </a:prstGeom>
          <a:ln>
            <a:solidFill>
              <a:schemeClr val="accent1"/>
            </a:solidFill>
          </a:ln>
        </p:spPr>
      </p:pic>
      <p:pic>
        <p:nvPicPr>
          <p:cNvPr id="7" name="Picture 6">
            <a:extLst>
              <a:ext uri="{FF2B5EF4-FFF2-40B4-BE49-F238E27FC236}">
                <a16:creationId xmlns:a16="http://schemas.microsoft.com/office/drawing/2014/main" id="{5BDCD41B-E2BE-9A42-AF2D-DAECD1236BA8}"/>
              </a:ext>
            </a:extLst>
          </p:cNvPr>
          <p:cNvPicPr>
            <a:picLocks noChangeAspect="1"/>
          </p:cNvPicPr>
          <p:nvPr/>
        </p:nvPicPr>
        <p:blipFill>
          <a:blip r:embed="rId3"/>
          <a:stretch>
            <a:fillRect/>
          </a:stretch>
        </p:blipFill>
        <p:spPr>
          <a:xfrm>
            <a:off x="7055427" y="2795156"/>
            <a:ext cx="4926163" cy="3466720"/>
          </a:xfrm>
          <a:prstGeom prst="rect">
            <a:avLst/>
          </a:prstGeom>
          <a:ln>
            <a:solidFill>
              <a:schemeClr val="accent1"/>
            </a:solidFill>
          </a:ln>
        </p:spPr>
      </p:pic>
      <p:pic>
        <p:nvPicPr>
          <p:cNvPr id="8" name="Picture 7">
            <a:extLst>
              <a:ext uri="{FF2B5EF4-FFF2-40B4-BE49-F238E27FC236}">
                <a16:creationId xmlns:a16="http://schemas.microsoft.com/office/drawing/2014/main" id="{7CADB142-3CAE-B148-B7F7-506247162735}"/>
              </a:ext>
            </a:extLst>
          </p:cNvPr>
          <p:cNvPicPr>
            <a:picLocks noChangeAspect="1"/>
          </p:cNvPicPr>
          <p:nvPr/>
        </p:nvPicPr>
        <p:blipFill>
          <a:blip r:embed="rId4"/>
          <a:stretch>
            <a:fillRect/>
          </a:stretch>
        </p:blipFill>
        <p:spPr>
          <a:xfrm>
            <a:off x="0" y="2795156"/>
            <a:ext cx="2032494" cy="1267689"/>
          </a:xfrm>
          <a:prstGeom prst="rect">
            <a:avLst/>
          </a:prstGeom>
        </p:spPr>
      </p:pic>
    </p:spTree>
    <p:extLst>
      <p:ext uri="{BB962C8B-B14F-4D97-AF65-F5344CB8AC3E}">
        <p14:creationId xmlns:p14="http://schemas.microsoft.com/office/powerpoint/2010/main" val="2986160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a:t>
            </a:r>
          </a:p>
        </p:txBody>
      </p:sp>
      <p:sp>
        <p:nvSpPr>
          <p:cNvPr id="3" name="Content Placeholder 2"/>
          <p:cNvSpPr>
            <a:spLocks noGrp="1"/>
          </p:cNvSpPr>
          <p:nvPr>
            <p:ph idx="1"/>
          </p:nvPr>
        </p:nvSpPr>
        <p:spPr>
          <a:xfrm>
            <a:off x="80554" y="1077259"/>
            <a:ext cx="10515600" cy="4351338"/>
          </a:xfrm>
        </p:spPr>
        <p:txBody>
          <a:bodyPr>
            <a:normAutofit/>
          </a:bodyPr>
          <a:lstStyle/>
          <a:p>
            <a:r>
              <a:rPr lang="en-US" dirty="0"/>
              <a:t>When the sample space consists of continuous outcomes (ex: people’s heights) we cannot use probability mass for a specific outcome.</a:t>
            </a:r>
          </a:p>
          <a:p>
            <a:r>
              <a:rPr lang="en-US" dirty="0"/>
              <a:t>Why not?</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47</a:t>
            </a:fld>
            <a:endParaRPr lang="en-US" dirty="0"/>
          </a:p>
        </p:txBody>
      </p:sp>
    </p:spTree>
    <p:extLst>
      <p:ext uri="{BB962C8B-B14F-4D97-AF65-F5344CB8AC3E}">
        <p14:creationId xmlns:p14="http://schemas.microsoft.com/office/powerpoint/2010/main" val="1893006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 – Probability Density</a:t>
            </a:r>
          </a:p>
        </p:txBody>
      </p:sp>
      <p:sp>
        <p:nvSpPr>
          <p:cNvPr id="3" name="Content Placeholder 2"/>
          <p:cNvSpPr>
            <a:spLocks noGrp="1"/>
          </p:cNvSpPr>
          <p:nvPr>
            <p:ph idx="1"/>
          </p:nvPr>
        </p:nvSpPr>
        <p:spPr/>
        <p:txBody>
          <a:bodyPr>
            <a:noAutofit/>
          </a:bodyPr>
          <a:lstStyle/>
          <a:p>
            <a:r>
              <a:rPr lang="en-US" sz="2400" dirty="0"/>
              <a:t>When the sample space consists of continuous outcomes (ex: people’s heights) we cannot use probability mass for a specific outcome.</a:t>
            </a:r>
          </a:p>
          <a:p>
            <a:r>
              <a:rPr lang="en-US" sz="2400" dirty="0"/>
              <a:t>Why not?</a:t>
            </a:r>
          </a:p>
          <a:p>
            <a:pPr lvl="1"/>
            <a:r>
              <a:rPr lang="en-US" dirty="0"/>
              <a:t>Because the probability mass for a specific outcome will be zero</a:t>
            </a:r>
          </a:p>
          <a:p>
            <a:pPr lvl="1"/>
            <a:r>
              <a:rPr lang="en-US" dirty="0"/>
              <a:t>In other words, the probability of someone’s height being exactly 67.2141390842076153…</a:t>
            </a:r>
          </a:p>
          <a:p>
            <a:r>
              <a:rPr lang="en-US" sz="2400" dirty="0"/>
              <a:t>Instead, we can:</a:t>
            </a:r>
          </a:p>
          <a:p>
            <a:pPr lvl="1"/>
            <a:r>
              <a:rPr lang="en-US" dirty="0"/>
              <a:t>Discretize the space into a finite set of mutually exclusive and exhaustive intervals</a:t>
            </a:r>
          </a:p>
          <a:p>
            <a:pPr lvl="1"/>
            <a:r>
              <a:rPr lang="en-US" dirty="0"/>
              <a:t>Calculate the probability mass in each interval</a:t>
            </a:r>
          </a:p>
          <a:p>
            <a:pPr lvl="1"/>
            <a:r>
              <a:rPr lang="en-US" dirty="0"/>
              <a:t>Use the ratio of probability mass to interval width</a:t>
            </a:r>
          </a:p>
          <a:p>
            <a:pPr lvl="1"/>
            <a:r>
              <a:rPr lang="en-US" dirty="0"/>
              <a:t>This ratio is called the </a:t>
            </a:r>
            <a:r>
              <a:rPr lang="en-US" b="1" dirty="0"/>
              <a:t>Probability Density</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48</a:t>
            </a:fld>
            <a:endParaRPr lang="en-US" dirty="0"/>
          </a:p>
        </p:txBody>
      </p:sp>
    </p:spTree>
    <p:extLst>
      <p:ext uri="{BB962C8B-B14F-4D97-AF65-F5344CB8AC3E}">
        <p14:creationId xmlns:p14="http://schemas.microsoft.com/office/powerpoint/2010/main" val="2836268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6371046" cy="4351338"/>
          </a:xfrm>
        </p:spPr>
        <p:txBody>
          <a:bodyPr>
            <a:normAutofit/>
          </a:bodyPr>
          <a:lstStyle/>
          <a:p>
            <a:r>
              <a:rPr lang="en-US" sz="2400" dirty="0"/>
              <a:t>The top panel of this figure shows the discretized intervals and probability mass in each interval</a:t>
            </a:r>
          </a:p>
          <a:p>
            <a:r>
              <a:rPr lang="en-US" sz="2400" dirty="0"/>
              <a:t>The second panel shows the probability density</a:t>
            </a:r>
          </a:p>
          <a:p>
            <a:r>
              <a:rPr lang="en-US" sz="2400" dirty="0"/>
              <a:t>The third panel shows the narrower intervals and probability mass in each interval</a:t>
            </a:r>
          </a:p>
          <a:p>
            <a:r>
              <a:rPr lang="en-US" sz="2400" dirty="0"/>
              <a:t>The bottom panel shows the probability density corresponding to the more narrow intervals</a:t>
            </a:r>
          </a:p>
          <a:p>
            <a:r>
              <a:rPr lang="en-US" sz="2400" dirty="0"/>
              <a:t>Generally, the skinnier the intervals are, the more accurate the probability density is</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49</a:t>
            </a:fld>
            <a:endParaRPr lang="en-US" dirty="0"/>
          </a:p>
        </p:txBody>
      </p:sp>
      <p:pic>
        <p:nvPicPr>
          <p:cNvPr id="5" name="Picture 4">
            <a:extLst>
              <a:ext uri="{FF2B5EF4-FFF2-40B4-BE49-F238E27FC236}">
                <a16:creationId xmlns:a16="http://schemas.microsoft.com/office/drawing/2014/main" id="{E5418E7D-795E-4040-B3F6-5C701F8A922D}"/>
              </a:ext>
            </a:extLst>
          </p:cNvPr>
          <p:cNvPicPr>
            <a:picLocks noChangeAspect="1"/>
          </p:cNvPicPr>
          <p:nvPr/>
        </p:nvPicPr>
        <p:blipFill>
          <a:blip r:embed="rId2"/>
          <a:stretch>
            <a:fillRect/>
          </a:stretch>
        </p:blipFill>
        <p:spPr>
          <a:xfrm>
            <a:off x="7216853" y="781560"/>
            <a:ext cx="3498835" cy="5709036"/>
          </a:xfrm>
          <a:prstGeom prst="rect">
            <a:avLst/>
          </a:prstGeom>
          <a:ln>
            <a:solidFill>
              <a:schemeClr val="accent1"/>
            </a:solidFill>
          </a:ln>
        </p:spPr>
      </p:pic>
    </p:spTree>
    <p:extLst>
      <p:ext uri="{BB962C8B-B14F-4D97-AF65-F5344CB8AC3E}">
        <p14:creationId xmlns:p14="http://schemas.microsoft.com/office/powerpoint/2010/main" val="24132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42466" y="828743"/>
            <a:ext cx="10515600" cy="4351338"/>
          </a:xfrm>
        </p:spPr>
        <p:txBody>
          <a:bodyPr>
            <a:noAutofit/>
          </a:bodyPr>
          <a:lstStyle/>
          <a:p>
            <a:pPr marL="0" indent="0">
              <a:buNone/>
            </a:pPr>
            <a:r>
              <a:rPr lang="en-US" sz="2400" dirty="0"/>
              <a:t>A few issues to keep in mind when building a classifier</a:t>
            </a:r>
          </a:p>
          <a:p>
            <a:r>
              <a:rPr lang="en-US" sz="2400" b="1" dirty="0"/>
              <a:t> Accuracy. </a:t>
            </a:r>
            <a:r>
              <a:rPr lang="en-US" sz="2400" dirty="0"/>
              <a:t>There is the reliability of the rule, usually represented by the proportion of correct classifications, although it may be that some errors are more serious than others, and it may be important to control the error rate for some key class.</a:t>
            </a:r>
          </a:p>
          <a:p>
            <a:r>
              <a:rPr lang="en-US" sz="2400" b="1" dirty="0"/>
              <a:t> Speed. </a:t>
            </a:r>
            <a:r>
              <a:rPr lang="en-US" sz="2400" dirty="0"/>
              <a:t>In some circumstances, the speed of the classifier is a major issue. A classifier that is 85% accurate may be preferred over one that is 95% accurate if it is 100 times faster in </a:t>
            </a:r>
            <a:r>
              <a:rPr lang="en-US" sz="2400" b="1" dirty="0">
                <a:solidFill>
                  <a:srgbClr val="FF0000"/>
                </a:solidFill>
              </a:rPr>
              <a:t>testing</a:t>
            </a:r>
            <a:r>
              <a:rPr lang="en-US" sz="2400" dirty="0"/>
              <a:t> (and such differences in time-scales are not uncommon in neural networks for example). </a:t>
            </a:r>
          </a:p>
          <a:p>
            <a:pPr lvl="1"/>
            <a:r>
              <a:rPr lang="en-US" dirty="0"/>
              <a:t> Such considerations would be important for the automatic reading of postal codes, or automatic fault detection of items on a production line for example.</a:t>
            </a:r>
          </a:p>
          <a:p>
            <a:pPr marL="457200" lvl="1" indent="0">
              <a:buNone/>
            </a:pPr>
            <a:endParaRPr lang="en-US" sz="1800"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5</a:t>
            </a:fld>
            <a:endParaRPr lang="en-US" dirty="0"/>
          </a:p>
        </p:txBody>
      </p:sp>
    </p:spTree>
    <p:extLst>
      <p:ext uri="{BB962C8B-B14F-4D97-AF65-F5344CB8AC3E}">
        <p14:creationId xmlns:p14="http://schemas.microsoft.com/office/powerpoint/2010/main" val="138374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4491446" cy="4351338"/>
          </a:xfrm>
        </p:spPr>
        <p:txBody>
          <a:bodyPr>
            <a:normAutofit fontScale="85000" lnSpcReduction="20000"/>
          </a:bodyPr>
          <a:lstStyle/>
          <a:p>
            <a:r>
              <a:rPr lang="en-US" dirty="0"/>
              <a:t>While probability mass cannot exceed 1, probability densities can</a:t>
            </a:r>
          </a:p>
          <a:p>
            <a:r>
              <a:rPr lang="en-US" dirty="0"/>
              <a:t>The upper panel of this figure shows that most of the probability mass is concentrated around 84</a:t>
            </a:r>
          </a:p>
          <a:p>
            <a:r>
              <a:rPr lang="en-US" dirty="0"/>
              <a:t>Consequently, the probability density near 84 exceeds 1.0, as shown in the lower panel</a:t>
            </a:r>
          </a:p>
          <a:p>
            <a:r>
              <a:rPr lang="en-US" dirty="0"/>
              <a:t>This simply means that there is a high concentration of probability mass relative to the width of the interval</a:t>
            </a:r>
          </a:p>
          <a:p>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50</a:t>
            </a:fld>
            <a:endParaRPr lang="en-US" dirty="0"/>
          </a:p>
        </p:txBody>
      </p:sp>
      <p:pic>
        <p:nvPicPr>
          <p:cNvPr id="6" name="Picture 5">
            <a:extLst>
              <a:ext uri="{FF2B5EF4-FFF2-40B4-BE49-F238E27FC236}">
                <a16:creationId xmlns:a16="http://schemas.microsoft.com/office/drawing/2014/main" id="{6F7A4048-616A-2F4F-96BA-A2661E35CE1B}"/>
              </a:ext>
            </a:extLst>
          </p:cNvPr>
          <p:cNvPicPr>
            <a:picLocks noChangeAspect="1"/>
          </p:cNvPicPr>
          <p:nvPr/>
        </p:nvPicPr>
        <p:blipFill>
          <a:blip r:embed="rId2"/>
          <a:stretch>
            <a:fillRect/>
          </a:stretch>
        </p:blipFill>
        <p:spPr>
          <a:xfrm>
            <a:off x="6059934" y="873159"/>
            <a:ext cx="5150356" cy="5341553"/>
          </a:xfrm>
          <a:prstGeom prst="rect">
            <a:avLst/>
          </a:prstGeom>
          <a:ln>
            <a:solidFill>
              <a:schemeClr val="accent1"/>
            </a:solidFill>
          </a:ln>
        </p:spPr>
      </p:pic>
    </p:spTree>
    <p:extLst>
      <p:ext uri="{BB962C8B-B14F-4D97-AF65-F5344CB8AC3E}">
        <p14:creationId xmlns:p14="http://schemas.microsoft.com/office/powerpoint/2010/main" val="2698473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731521"/>
                <a:ext cx="11279424" cy="5315987"/>
              </a:xfrm>
            </p:spPr>
            <p:txBody>
              <a:bodyPr>
                <a:normAutofit fontScale="92500" lnSpcReduction="20000"/>
              </a:bodyPr>
              <a:lstStyle/>
              <a:p>
                <a:r>
                  <a:rPr lang="en-US" dirty="0"/>
                  <a:t>We need to define some notations first</a:t>
                </a:r>
              </a:p>
              <a:p>
                <a:r>
                  <a:rPr lang="en-US" dirty="0"/>
                  <a:t>Let:</a:t>
                </a:r>
              </a:p>
              <a:p>
                <a:pPr lvl="1"/>
                <a14:m>
                  <m:oMath xmlns:m="http://schemas.openxmlformats.org/officeDocument/2006/math">
                    <m:r>
                      <a:rPr lang="en-US" i="1" dirty="0" smtClean="0">
                        <a:latin typeface="Cambria Math" panose="02040503050406030204" pitchFamily="18" charset="0"/>
                      </a:rPr>
                      <m:t>𝑥</m:t>
                    </m:r>
                  </m:oMath>
                </a14:m>
                <a:r>
                  <a:rPr lang="en-US" dirty="0"/>
                  <a:t> be the continuous variable</a:t>
                </a:r>
              </a:p>
              <a:p>
                <a:pPr lvl="1"/>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Δ</m:t>
                    </m:r>
                    <m:r>
                      <a:rPr lang="en-US" i="1" dirty="0" smtClean="0">
                        <a:latin typeface="Cambria Math" panose="02040503050406030204" pitchFamily="18" charset="0"/>
                      </a:rPr>
                      <m:t>𝑥</m:t>
                    </m:r>
                  </m:oMath>
                </a14:m>
                <a:r>
                  <a:rPr lang="en-US" dirty="0"/>
                  <a:t> be the width of an interval on </a:t>
                </a:r>
                <a14:m>
                  <m:oMath xmlns:m="http://schemas.openxmlformats.org/officeDocument/2006/math">
                    <m:r>
                      <a:rPr lang="en-US" i="1" dirty="0">
                        <a:latin typeface="Cambria Math" panose="02040503050406030204" pitchFamily="18" charset="0"/>
                      </a:rPr>
                      <m:t>𝑥</m:t>
                    </m:r>
                  </m:oMath>
                </a14:m>
                <a:endParaRPr lang="en-US" dirty="0"/>
              </a:p>
              <a:p>
                <a:pPr lvl="1"/>
                <a14:m>
                  <m:oMath xmlns:m="http://schemas.openxmlformats.org/officeDocument/2006/math">
                    <m:r>
                      <a:rPr lang="en-US" i="1" dirty="0" smtClean="0">
                        <a:latin typeface="Cambria Math" panose="02040503050406030204" pitchFamily="18" charset="0"/>
                      </a:rPr>
                      <m:t>𝑖</m:t>
                    </m:r>
                  </m:oMath>
                </a14:m>
                <a:r>
                  <a:rPr lang="en-US" dirty="0"/>
                  <a:t> be an index for the intervals</a:t>
                </a:r>
              </a:p>
              <a:p>
                <a:pPr lvl="1"/>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be the interval between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endParaRPr lang="en-US" dirty="0"/>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be the probability mass of the </a:t>
                </a:r>
                <a14:m>
                  <m:oMath xmlns:m="http://schemas.openxmlformats.org/officeDocument/2006/math">
                    <m:r>
                      <a:rPr lang="en-US" i="1" dirty="0" smtClean="0">
                        <a:latin typeface="Cambria Math" panose="02040503050406030204" pitchFamily="18" charset="0"/>
                      </a:rPr>
                      <m:t>𝑖</m:t>
                    </m:r>
                  </m:oMath>
                </a14:m>
                <a:r>
                  <a:rPr lang="en-US" dirty="0"/>
                  <a:t>th interval</a:t>
                </a:r>
              </a:p>
              <a:p>
                <a:r>
                  <a:rPr lang="en-US" dirty="0"/>
                  <a:t>Then the sum of those probability masses must be 1:</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r>
                            <a:rPr lang="en-US" b="0" i="1" dirty="0" smtClean="0">
                              <a:latin typeface="Cambria Math" panose="02040503050406030204" pitchFamily="18" charset="0"/>
                            </a:rPr>
                            <m:t>=1</m:t>
                          </m:r>
                        </m:e>
                      </m:nary>
                    </m:oMath>
                  </m:oMathPara>
                </a14:m>
                <a:endParaRPr lang="en-US" dirty="0"/>
              </a:p>
              <a:p>
                <a:r>
                  <a:rPr lang="en-US" dirty="0"/>
                  <a:t>We can rewrite the equation above in terms of the density of each interval, by  dividing and multiplying by x:</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m:t>
                          </m:r>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731521"/>
                <a:ext cx="11279424" cy="5315987"/>
              </a:xfrm>
              <a:blipFill>
                <a:blip r:embed="rId2"/>
                <a:stretch>
                  <a:fillRect l="-810" t="-28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51</a:t>
            </a:fld>
            <a:endParaRPr lang="en-US" dirty="0"/>
          </a:p>
        </p:txBody>
      </p:sp>
    </p:spTree>
    <p:extLst>
      <p:ext uri="{BB962C8B-B14F-4D97-AF65-F5344CB8AC3E}">
        <p14:creationId xmlns:p14="http://schemas.microsoft.com/office/powerpoint/2010/main" val="3525577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11279424" cy="4351338"/>
              </a:xfrm>
            </p:spPr>
            <p:txBody>
              <a:bodyPr>
                <a:normAutofit/>
              </a:bodyPr>
              <a:lstStyle/>
              <a:p>
                <a:r>
                  <a:rPr lang="en-US" dirty="0"/>
                  <a:t>In the limit, as the interval width becomes infinitesimal, we denote:</a:t>
                </a:r>
              </a:p>
              <a:p>
                <a:pPr lvl="1"/>
                <a:r>
                  <a:rPr lang="en-US" dirty="0"/>
                  <a:t>Summation as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nary>
                  </m:oMath>
                </a14:m>
                <a:r>
                  <a:rPr lang="en-US" dirty="0"/>
                  <a:t> instead of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a14:m>
                <a:endParaRPr lang="en-US" dirty="0"/>
              </a:p>
              <a:p>
                <a:r>
                  <a:rPr lang="en-US" dirty="0"/>
                  <a:t>Then, the previous equation (in terms of density) can be rewritten as:</a:t>
                </a:r>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 </m:t>
                          </m:r>
                          <m:r>
                            <a:rPr lang="en-US" b="0" i="1" dirty="0" smtClean="0">
                              <a:latin typeface="Cambria Math" panose="02040503050406030204" pitchFamily="18" charset="0"/>
                              <a:ea typeface="Cambria Math" panose="02040503050406030204" pitchFamily="18" charset="0"/>
                            </a:rPr>
                            <m:t>⇒</m:t>
                          </m:r>
                        </m:e>
                      </m:nary>
                      <m:r>
                        <a:rPr lang="en-US" b="0" i="1" dirty="0" smtClean="0">
                          <a:latin typeface="Cambria Math" panose="02040503050406030204" pitchFamily="18" charset="0"/>
                        </a:rPr>
                        <m:t> </m:t>
                      </m:r>
                      <m:nary>
                        <m:naryPr>
                          <m:limLoc m:val="undOvr"/>
                          <m:subHide m:val="on"/>
                          <m:supHide m:val="on"/>
                          <m:ctrlPr>
                            <a:rPr lang="en-US" b="0" i="1" dirty="0" smtClean="0">
                              <a:latin typeface="Cambria Math" panose="02040503050406030204" pitchFamily="18" charset="0"/>
                            </a:rPr>
                          </m:ctrlPr>
                        </m:naryPr>
                        <m:sub/>
                        <m:sup/>
                        <m:e>
                          <m:r>
                            <a:rPr lang="en-US" b="0" i="1" dirty="0" smtClean="0">
                              <a:latin typeface="Cambria Math" panose="02040503050406030204" pitchFamily="18" charset="0"/>
                            </a:rPr>
                            <m:t>𝑑𝑥</m:t>
                          </m:r>
                          <m:r>
                            <a:rPr lang="en-US" b="0" i="1" dirty="0" smtClean="0">
                              <a:latin typeface="Cambria Math" panose="02040503050406030204" pitchFamily="18" charset="0"/>
                            </a:rPr>
                            <m:t> </m:t>
                          </m:r>
                          <m:r>
                            <a:rPr lang="en-US" b="0" i="1" dirty="0" smtClean="0">
                              <a:latin typeface="Cambria Math" panose="02040503050406030204" pitchFamily="18" charset="0"/>
                            </a:rPr>
                            <m:t>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=1</m:t>
                          </m:r>
                        </m:e>
                      </m:nary>
                    </m:oMath>
                  </m:oMathPara>
                </a14:m>
                <a:endParaRPr lang="en-US" dirty="0"/>
              </a:p>
              <a:p>
                <a:r>
                  <a:rPr lang="en-US" dirty="0"/>
                  <a:t>We use</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to represent the probability mass when </a:t>
                </a:r>
                <a14:m>
                  <m:oMath xmlns:m="http://schemas.openxmlformats.org/officeDocument/2006/math">
                    <m:r>
                      <a:rPr lang="en-US" i="1" dirty="0">
                        <a:latin typeface="Cambria Math" panose="02040503050406030204" pitchFamily="18" charset="0"/>
                      </a:rPr>
                      <m:t>𝑥</m:t>
                    </m:r>
                  </m:oMath>
                </a14:m>
                <a:r>
                  <a:rPr lang="en-US" dirty="0"/>
                  <a:t> is discrete</a:t>
                </a:r>
              </a:p>
              <a:p>
                <a:r>
                  <a:rPr lang="en-US" dirty="0"/>
                  <a:t>Thus, what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represents depends on the context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11279424" cy="4351338"/>
              </a:xfrm>
              <a:blipFill>
                <a:blip r:embed="rId2"/>
                <a:stretch>
                  <a:fillRect l="-918" t="-74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52</a:t>
            </a:fld>
            <a:endParaRPr lang="en-US" dirty="0"/>
          </a:p>
        </p:txBody>
      </p:sp>
    </p:spTree>
    <p:extLst>
      <p:ext uri="{BB962C8B-B14F-4D97-AF65-F5344CB8AC3E}">
        <p14:creationId xmlns:p14="http://schemas.microsoft.com/office/powerpoint/2010/main" val="3546817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5983179" cy="4351338"/>
              </a:xfrm>
            </p:spPr>
            <p:txBody>
              <a:bodyPr>
                <a:normAutofit fontScale="77500" lnSpcReduction="20000"/>
              </a:bodyPr>
              <a:lstStyle/>
              <a:p>
                <a:r>
                  <a:rPr lang="en-US" dirty="0"/>
                  <a:t>Perhaps the most famous probability density function is the normal distribution, also known as the Gaussian distribution</a:t>
                </a:r>
              </a:p>
              <a:p>
                <a:r>
                  <a:rPr lang="en-US" dirty="0"/>
                  <a:t>The probability density function of normal distribution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𝜎</m:t>
                          </m:r>
                          <m:r>
                            <a:rPr lang="en-US"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2</m:t>
                                  </m:r>
                                </m:sup>
                              </m:sSup>
                            </m:e>
                          </m:d>
                        </m:sup>
                      </m:sSup>
                    </m:oMath>
                  </m:oMathPara>
                </a14:m>
                <a:endParaRPr lang="en-US" dirty="0"/>
              </a:p>
              <a:p>
                <a:endParaRPr lang="en-US" dirty="0"/>
              </a:p>
              <a:p>
                <a:r>
                  <a:rPr lang="en-US" dirty="0"/>
                  <a:t>Recall, what are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what do they control?</a:t>
                </a:r>
              </a:p>
              <a:p>
                <a:r>
                  <a:rPr lang="en-US" dirty="0"/>
                  <a:t>An example of the probability density is shown in the figure where the x axis is divided into a dense comb of small intervals</a:t>
                </a:r>
              </a:p>
              <a:p>
                <a:r>
                  <a:rPr lang="en-US" dirty="0"/>
                  <a:t>The figure also shows that the area under the curve is, in fact,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5983179" cy="4351338"/>
              </a:xfrm>
              <a:blipFill>
                <a:blip r:embed="rId2"/>
                <a:stretch>
                  <a:fillRect l="-847" t="-3207" r="-23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53</a:t>
            </a:fld>
            <a:endParaRPr lang="en-US" dirty="0"/>
          </a:p>
        </p:txBody>
      </p:sp>
      <p:pic>
        <p:nvPicPr>
          <p:cNvPr id="5" name="Picture 4">
            <a:extLst>
              <a:ext uri="{FF2B5EF4-FFF2-40B4-BE49-F238E27FC236}">
                <a16:creationId xmlns:a16="http://schemas.microsoft.com/office/drawing/2014/main" id="{705AC97F-80BB-C046-9A7E-34F58CAFE572}"/>
              </a:ext>
            </a:extLst>
          </p:cNvPr>
          <p:cNvPicPr>
            <a:picLocks noChangeAspect="1"/>
          </p:cNvPicPr>
          <p:nvPr/>
        </p:nvPicPr>
        <p:blipFill>
          <a:blip r:embed="rId3"/>
          <a:stretch>
            <a:fillRect/>
          </a:stretch>
        </p:blipFill>
        <p:spPr>
          <a:xfrm>
            <a:off x="6063734" y="1066868"/>
            <a:ext cx="6085953" cy="4799579"/>
          </a:xfrm>
          <a:prstGeom prst="rect">
            <a:avLst/>
          </a:prstGeom>
        </p:spPr>
      </p:pic>
    </p:spTree>
    <p:extLst>
      <p:ext uri="{BB962C8B-B14F-4D97-AF65-F5344CB8AC3E}">
        <p14:creationId xmlns:p14="http://schemas.microsoft.com/office/powerpoint/2010/main" val="775042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Continuous 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7"/>
                <a:ext cx="7122503" cy="4793605"/>
              </a:xfrm>
            </p:spPr>
            <p:txBody>
              <a:bodyPr>
                <a:normAutofit/>
              </a:bodyPr>
              <a:lstStyle/>
              <a:p>
                <a:r>
                  <a:rPr lang="en-US" sz="2400" dirty="0"/>
                  <a:t>Example of the continuous distribution of weights</a:t>
                </a:r>
              </a:p>
              <a:p>
                <a:pPr lvl="1"/>
                <a:r>
                  <a:rPr lang="en-US" dirty="0"/>
                  <a:t>The continuous normal distribution can describe the distribution of weight of adult males. </a:t>
                </a:r>
              </a:p>
              <a:p>
                <a:pPr lvl="1"/>
                <a:r>
                  <a:rPr lang="en-US" dirty="0"/>
                  <a:t>For example, you can calculate the probability that a man weighs between 160 and 170 pounds.</a:t>
                </a:r>
                <a:endParaRPr lang="en-US" sz="2000" dirty="0"/>
              </a:p>
              <a:p>
                <a:pPr lvl="1"/>
                <a:r>
                  <a:rPr lang="en-US" dirty="0"/>
                  <a:t>The area of this range is 0.136; therefore, the probability that a randomly selected man weighs between 160 and 170 pounds is 13.6%. </a:t>
                </a:r>
              </a:p>
              <a:p>
                <a:pPr lvl="1"/>
                <a:r>
                  <a:rPr lang="en-US" dirty="0"/>
                  <a:t>The entire area under the curve equals 1.0</a:t>
                </a:r>
              </a:p>
              <a:p>
                <a:pPr marL="457200" lvl="1" indent="0">
                  <a:buNone/>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r>
                            <a:rPr lang="en-US" sz="2000" i="1">
                              <a:latin typeface="Cambria Math" panose="02040503050406030204" pitchFamily="18" charset="0"/>
                            </a:rPr>
                            <m:t>=1</m:t>
                          </m:r>
                        </m:e>
                      </m:nary>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7"/>
                <a:ext cx="7122503" cy="4793605"/>
              </a:xfrm>
              <a:blipFill>
                <a:blip r:embed="rId3"/>
                <a:stretch>
                  <a:fillRect l="-1112" t="-17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54</a:t>
            </a:fld>
            <a:endParaRPr lang="en-US" dirty="0"/>
          </a:p>
        </p:txBody>
      </p:sp>
      <p:pic>
        <p:nvPicPr>
          <p:cNvPr id="9" name="Picture 8">
            <a:extLst>
              <a:ext uri="{FF2B5EF4-FFF2-40B4-BE49-F238E27FC236}">
                <a16:creationId xmlns:a16="http://schemas.microsoft.com/office/drawing/2014/main" id="{FDC7EE36-FA7B-1B44-A801-7E34DA15FE5A}"/>
              </a:ext>
            </a:extLst>
          </p:cNvPr>
          <p:cNvPicPr>
            <a:picLocks noChangeAspect="1"/>
          </p:cNvPicPr>
          <p:nvPr/>
        </p:nvPicPr>
        <p:blipFill>
          <a:blip r:embed="rId4"/>
          <a:stretch>
            <a:fillRect/>
          </a:stretch>
        </p:blipFill>
        <p:spPr>
          <a:xfrm>
            <a:off x="7234779" y="2353615"/>
            <a:ext cx="4663508" cy="3064591"/>
          </a:xfrm>
          <a:prstGeom prst="rect">
            <a:avLst/>
          </a:prstGeom>
          <a:ln>
            <a:solidFill>
              <a:schemeClr val="accent1"/>
            </a:solidFill>
          </a:ln>
        </p:spPr>
      </p:pic>
    </p:spTree>
    <p:extLst>
      <p:ext uri="{BB962C8B-B14F-4D97-AF65-F5344CB8AC3E}">
        <p14:creationId xmlns:p14="http://schemas.microsoft.com/office/powerpoint/2010/main" val="3613554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Joint Probability</a:t>
                </a:r>
              </a:p>
              <a:p>
                <a:pPr lvl="1"/>
                <a:r>
                  <a:rPr lang="en-US" dirty="0"/>
                  <a:t>Knowing that y occurred reduces the sample space to y</a:t>
                </a:r>
              </a:p>
              <a:p>
                <a:pPr lvl="2"/>
                <a:r>
                  <a:rPr lang="en-US" dirty="0"/>
                  <a:t>The part of y where x also occurred, or the probability of x and y occurring, is:</a:t>
                </a:r>
              </a:p>
              <a:p>
                <a:pPr lvl="2"/>
                <a14:m>
                  <m:oMath xmlns:m="http://schemas.openxmlformats.org/officeDocument/2006/math">
                    <m:r>
                      <a:rPr lang="en-US" sz="2400" b="0" i="1" dirty="0" smtClean="0">
                        <a:latin typeface="Cambria Math" panose="02040503050406030204" pitchFamily="18" charset="0"/>
                      </a:rPr>
                      <m:t>𝑃</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e>
                    </m:d>
                    <m:r>
                      <a:rPr lang="en-US" sz="2400" b="0" i="1" dirty="0"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a14:m>
                <a:r>
                  <a:rPr lang="en-US" sz="2400" dirty="0"/>
                  <a:t>  </a:t>
                </a:r>
              </a:p>
              <a:p>
                <a:pPr lvl="1"/>
                <a:r>
                  <a:rPr lang="en-US" dirty="0"/>
                  <a:t>Order does not matter:</a:t>
                </a:r>
              </a:p>
              <a:p>
                <a:pPr lvl="2"/>
                <a14:m>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 </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a14:m>
                <a:endParaRPr lang="en-US" sz="2400"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55</a:t>
            </a:fld>
            <a:endParaRPr lang="en-US" dirty="0"/>
          </a:p>
        </p:txBody>
      </p:sp>
      <p:pic>
        <p:nvPicPr>
          <p:cNvPr id="9" name="Picture 8">
            <a:extLst>
              <a:ext uri="{FF2B5EF4-FFF2-40B4-BE49-F238E27FC236}">
                <a16:creationId xmlns:a16="http://schemas.microsoft.com/office/drawing/2014/main" id="{E85A804E-930F-3248-902D-1F3941F710F3}"/>
              </a:ext>
            </a:extLst>
          </p:cNvPr>
          <p:cNvPicPr>
            <a:picLocks noChangeAspect="1"/>
          </p:cNvPicPr>
          <p:nvPr/>
        </p:nvPicPr>
        <p:blipFill>
          <a:blip r:embed="rId3"/>
          <a:stretch>
            <a:fillRect/>
          </a:stretch>
        </p:blipFill>
        <p:spPr>
          <a:xfrm>
            <a:off x="4228641" y="3208874"/>
            <a:ext cx="5792470" cy="1785603"/>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6D1D620-156D-F54F-A05C-711F8467DF76}"/>
                  </a:ext>
                </a:extLst>
              </p:cNvPr>
              <p:cNvSpPr txBox="1">
                <a:spLocks/>
              </p:cNvSpPr>
              <p:nvPr/>
            </p:nvSpPr>
            <p:spPr>
              <a:xfrm>
                <a:off x="4228641" y="5078963"/>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Disjoint Sets </a:t>
                </a:r>
              </a:p>
              <a:p>
                <a:r>
                  <a:rPr lang="en-US" sz="1800" dirty="0"/>
                  <a:t>Mutually Exclusive Events</a:t>
                </a:r>
              </a:p>
              <a:p>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10" name="Content Placeholder 2">
                <a:extLst>
                  <a:ext uri="{FF2B5EF4-FFF2-40B4-BE49-F238E27FC236}">
                    <a16:creationId xmlns:a16="http://schemas.microsoft.com/office/drawing/2014/main" id="{C6D1D620-156D-F54F-A05C-711F8467DF76}"/>
                  </a:ext>
                </a:extLst>
              </p:cNvPr>
              <p:cNvSpPr txBox="1">
                <a:spLocks noRot="1" noChangeAspect="1" noMove="1" noResize="1" noEditPoints="1" noAdjustHandles="1" noChangeArrowheads="1" noChangeShapeType="1" noTextEdit="1"/>
              </p:cNvSpPr>
              <p:nvPr/>
            </p:nvSpPr>
            <p:spPr>
              <a:xfrm>
                <a:off x="4228641" y="5078963"/>
                <a:ext cx="3224280" cy="1779037"/>
              </a:xfrm>
              <a:prstGeom prst="rect">
                <a:avLst/>
              </a:prstGeom>
              <a:blipFill>
                <a:blip r:embed="rId4"/>
                <a:stretch>
                  <a:fillRect l="-1176" t="-2128"/>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F61FEF48-AC04-A344-BF69-9541C144F7D3}"/>
              </a:ext>
            </a:extLst>
          </p:cNvPr>
          <p:cNvSpPr txBox="1">
            <a:spLocks/>
          </p:cNvSpPr>
          <p:nvPr/>
        </p:nvSpPr>
        <p:spPr>
          <a:xfrm>
            <a:off x="7977681" y="4942438"/>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Intersecting sets</a:t>
            </a:r>
            <a:endParaRPr lang="en-US" sz="1800" i="1" dirty="0">
              <a:latin typeface="Cambria Math" panose="02040503050406030204" pitchFamily="18" charset="0"/>
            </a:endParaRPr>
          </a:p>
          <a:p>
            <a:pPr marL="0" indent="0">
              <a:buNone/>
            </a:pPr>
            <a:endParaRPr lang="en-US" sz="1800" dirty="0"/>
          </a:p>
        </p:txBody>
      </p:sp>
    </p:spTree>
    <p:extLst>
      <p:ext uri="{BB962C8B-B14F-4D97-AF65-F5344CB8AC3E}">
        <p14:creationId xmlns:p14="http://schemas.microsoft.com/office/powerpoint/2010/main" val="1908545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 and Marginal Probability</a:t>
            </a:r>
          </a:p>
        </p:txBody>
      </p:sp>
      <p:pic>
        <p:nvPicPr>
          <p:cNvPr id="5" name="Content Placeholder 4">
            <a:extLst>
              <a:ext uri="{FF2B5EF4-FFF2-40B4-BE49-F238E27FC236}">
                <a16:creationId xmlns:a16="http://schemas.microsoft.com/office/drawing/2014/main" id="{CB336A0D-F297-8C41-9F53-14B3319549A4}"/>
              </a:ext>
            </a:extLst>
          </p:cNvPr>
          <p:cNvPicPr>
            <a:picLocks noGrp="1" noChangeAspect="1"/>
          </p:cNvPicPr>
          <p:nvPr>
            <p:ph idx="1"/>
          </p:nvPr>
        </p:nvPicPr>
        <p:blipFill>
          <a:blip r:embed="rId2"/>
          <a:stretch>
            <a:fillRect/>
          </a:stretch>
        </p:blipFill>
        <p:spPr>
          <a:xfrm>
            <a:off x="6480313" y="2547963"/>
            <a:ext cx="5369598" cy="2546480"/>
          </a:xfrm>
          <a:prstGeom prst="rect">
            <a:avLst/>
          </a:prstGeom>
        </p:spPr>
      </p:pic>
      <p:sp>
        <p:nvSpPr>
          <p:cNvPr id="4" name="Slide Number Placeholder 3"/>
          <p:cNvSpPr>
            <a:spLocks noGrp="1"/>
          </p:cNvSpPr>
          <p:nvPr>
            <p:ph type="sldNum" sz="quarter" idx="12"/>
          </p:nvPr>
        </p:nvSpPr>
        <p:spPr/>
        <p:txBody>
          <a:bodyPr/>
          <a:lstStyle/>
          <a:p>
            <a:fld id="{5ACD0CF0-90CC-9C41-A77B-2776398A8C8B}" type="slidenum">
              <a:rPr lang="en-US" smtClean="0"/>
              <a:pPr/>
              <a:t>56</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469189-A8EB-DD4F-9B73-B1511ED3CADA}"/>
                  </a:ext>
                </a:extLst>
              </p:cNvPr>
              <p:cNvSpPr txBox="1">
                <a:spLocks/>
              </p:cNvSpPr>
              <p:nvPr/>
            </p:nvSpPr>
            <p:spPr>
              <a:xfrm>
                <a:off x="80554" y="1066868"/>
                <a:ext cx="639975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This table shows the probabilities of various combinations of people’s eye/hair color</a:t>
                </a:r>
              </a:p>
              <a:p>
                <a:r>
                  <a:rPr lang="en-US" sz="2400" dirty="0"/>
                  <a:t>Each entry indicates the </a:t>
                </a:r>
                <a:r>
                  <a:rPr lang="en-US" sz="2400" b="1" dirty="0"/>
                  <a:t>joint probability </a:t>
                </a:r>
                <a:r>
                  <a:rPr lang="en-US" sz="2400" dirty="0"/>
                  <a:t>of particular combinations of eye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 </m:t>
                    </m:r>
                  </m:oMath>
                </a14:m>
                <a:r>
                  <a:rPr lang="en-US" sz="2400" dirty="0"/>
                  <a:t>and hair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err="1" smtClean="0">
                        <a:latin typeface="Cambria Math" panose="02040503050406030204" pitchFamily="18" charset="0"/>
                      </a:rPr>
                      <m:t>𝑒</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h</m:t>
                    </m:r>
                    <m:r>
                      <a:rPr lang="en-US" sz="2400" i="1" dirty="0" smtClean="0">
                        <a:latin typeface="Cambria Math" panose="02040503050406030204" pitchFamily="18" charset="0"/>
                      </a:rPr>
                      <m:t>)</m:t>
                    </m:r>
                  </m:oMath>
                </a14:m>
                <a:endParaRPr lang="en-US" sz="2400" dirty="0"/>
              </a:p>
              <a:p>
                <a:r>
                  <a:rPr lang="en-US" sz="2400" dirty="0"/>
                  <a:t>The right margin of the table shows the probabilities of the eye colors overall, collapsed across hair colors</a:t>
                </a:r>
              </a:p>
              <a:p>
                <a:r>
                  <a:rPr lang="en-US" sz="2400" dirty="0"/>
                  <a:t>Such probabilities are called </a:t>
                </a:r>
                <a:r>
                  <a:rPr lang="en-US" sz="2400" b="1" dirty="0"/>
                  <a:t>marginal probability</a:t>
                </a:r>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m:t>
                    </m:r>
                  </m:oMath>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𝑒</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h</m:t>
                          </m:r>
                        </m:sub>
                        <m:sup/>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e>
                      </m:nary>
                    </m:oMath>
                  </m:oMathPara>
                </a14:m>
                <a:endParaRPr lang="en-US" sz="2400" dirty="0"/>
              </a:p>
              <a:p>
                <a:r>
                  <a:rPr lang="en-US" sz="2400" dirty="0"/>
                  <a:t>The marginal probabilities of the hair colors,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are indicated on the lower margin of the table: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h</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𝑒</m:t>
                          </m:r>
                        </m:sub>
                        <m:sup/>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m:t>
                          </m:r>
                        </m:e>
                      </m:nary>
                    </m:oMath>
                  </m:oMathPara>
                </a14:m>
                <a:endParaRPr lang="en-US" sz="2400" dirty="0"/>
              </a:p>
              <a:p>
                <a:pPr marL="457200" lvl="1" indent="0">
                  <a:buFont typeface="Wingdings" panose="05000000000000000000" pitchFamily="2" charset="2"/>
                  <a:buNone/>
                </a:pPr>
                <a:endParaRPr lang="en-US" dirty="0"/>
              </a:p>
            </p:txBody>
          </p:sp>
        </mc:Choice>
        <mc:Fallback xmlns="">
          <p:sp>
            <p:nvSpPr>
              <p:cNvPr id="7" name="Content Placeholder 2">
                <a:extLst>
                  <a:ext uri="{FF2B5EF4-FFF2-40B4-BE49-F238E27FC236}">
                    <a16:creationId xmlns:a16="http://schemas.microsoft.com/office/drawing/2014/main" id="{8E469189-A8EB-DD4F-9B73-B1511ED3CADA}"/>
                  </a:ext>
                </a:extLst>
              </p:cNvPr>
              <p:cNvSpPr txBox="1">
                <a:spLocks noRot="1" noChangeAspect="1" noMove="1" noResize="1" noEditPoints="1" noAdjustHandles="1" noChangeArrowheads="1" noChangeShapeType="1" noTextEdit="1"/>
              </p:cNvSpPr>
              <p:nvPr/>
            </p:nvSpPr>
            <p:spPr>
              <a:xfrm>
                <a:off x="80554" y="1066868"/>
                <a:ext cx="6399759" cy="4351338"/>
              </a:xfrm>
              <a:prstGeom prst="rect">
                <a:avLst/>
              </a:prstGeom>
              <a:blipFill>
                <a:blip r:embed="rId3"/>
                <a:stretch>
                  <a:fillRect l="-594" t="-2624" r="-1584" b="-32653"/>
                </a:stretch>
              </a:blipFill>
            </p:spPr>
            <p:txBody>
              <a:bodyPr/>
              <a:lstStyle/>
              <a:p>
                <a:r>
                  <a:rPr lang="en-US">
                    <a:noFill/>
                  </a:rPr>
                  <a:t> </a:t>
                </a:r>
              </a:p>
            </p:txBody>
          </p:sp>
        </mc:Fallback>
      </mc:AlternateContent>
    </p:spTree>
    <p:extLst>
      <p:ext uri="{BB962C8B-B14F-4D97-AF65-F5344CB8AC3E}">
        <p14:creationId xmlns:p14="http://schemas.microsoft.com/office/powerpoint/2010/main" val="2391683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1769358" cy="4558680"/>
              </a:xfrm>
            </p:spPr>
            <p:txBody>
              <a:bodyPr>
                <a:noAutofit/>
              </a:bodyPr>
              <a:lstStyle/>
              <a:p>
                <a:r>
                  <a:rPr lang="en-US" sz="2400" dirty="0"/>
                  <a:t>Conditional Probability</a:t>
                </a:r>
              </a:p>
              <a:p>
                <a:pPr lvl="1"/>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𝑦</m:t>
                        </m:r>
                      </m:e>
                    </m:d>
                    <m:r>
                      <a:rPr lang="en-US" i="1">
                        <a:latin typeface="Cambria Math" panose="02040503050406030204" pitchFamily="18" charset="0"/>
                      </a:rPr>
                      <m:t> </m:t>
                    </m:r>
                  </m:oMath>
                </a14:m>
                <a:r>
                  <a:rPr lang="en-US" dirty="0"/>
                  <a:t>is the probability of the occurrence of event </a:t>
                </a:r>
                <a14:m>
                  <m:oMath xmlns:m="http://schemas.openxmlformats.org/officeDocument/2006/math">
                    <m:r>
                      <a:rPr lang="en-US" i="1">
                        <a:latin typeface="Cambria Math" panose="02040503050406030204" pitchFamily="18" charset="0"/>
                      </a:rPr>
                      <m:t>𝑥</m:t>
                    </m:r>
                  </m:oMath>
                </a14:m>
                <a:r>
                  <a:rPr lang="en-US" dirty="0"/>
                  <a:t>, given that </a:t>
                </a:r>
                <a14:m>
                  <m:oMath xmlns:m="http://schemas.openxmlformats.org/officeDocument/2006/math">
                    <m:r>
                      <a:rPr lang="en-US" i="1">
                        <a:latin typeface="Cambria Math" panose="02040503050406030204" pitchFamily="18" charset="0"/>
                      </a:rPr>
                      <m:t>𝑦</m:t>
                    </m:r>
                  </m:oMath>
                </a14:m>
                <a:r>
                  <a:rPr lang="en-US" dirty="0"/>
                  <a:t> occurred is given as:</a:t>
                </a:r>
              </a:p>
              <a:p>
                <a:pPr lvl="2"/>
                <a14:m>
                  <m:oMath xmlns:m="http://schemas.openxmlformats.org/officeDocument/2006/math">
                    <m:r>
                      <m:rPr>
                        <m:sty m:val="p"/>
                      </m:rPr>
                      <a:rPr lang="en-US" sz="240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oMath>
                </a14:m>
                <a:endParaRPr lang="en-US" sz="2400" dirty="0"/>
              </a:p>
              <a:p>
                <a:pPr lvl="1"/>
                <a:r>
                  <a:rPr lang="en-US" dirty="0"/>
                  <a:t>Answers the question: </a:t>
                </a:r>
              </a:p>
              <a:p>
                <a:pPr lvl="2"/>
                <a:r>
                  <a:rPr lang="en-US" sz="2400" dirty="0"/>
                  <a:t>How does the probability of an event change if we have extra information?</a:t>
                </a:r>
              </a:p>
              <a:p>
                <a:pPr lvl="2"/>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1769358" cy="4558680"/>
              </a:xfrm>
              <a:blipFill>
                <a:blip r:embed="rId2"/>
                <a:stretch>
                  <a:fillRect l="-539" t="-1671" r="-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57</a:t>
            </a:fld>
            <a:endParaRPr lang="en-US" dirty="0"/>
          </a:p>
        </p:txBody>
      </p:sp>
      <p:pic>
        <p:nvPicPr>
          <p:cNvPr id="5" name="Picture 4">
            <a:extLst>
              <a:ext uri="{FF2B5EF4-FFF2-40B4-BE49-F238E27FC236}">
                <a16:creationId xmlns:a16="http://schemas.microsoft.com/office/drawing/2014/main" id="{0519B2D6-4363-D646-9E49-4DB1636F6B46}"/>
              </a:ext>
            </a:extLst>
          </p:cNvPr>
          <p:cNvPicPr>
            <a:picLocks noChangeAspect="1"/>
          </p:cNvPicPr>
          <p:nvPr/>
        </p:nvPicPr>
        <p:blipFill>
          <a:blip r:embed="rId3"/>
          <a:stretch>
            <a:fillRect/>
          </a:stretch>
        </p:blipFill>
        <p:spPr>
          <a:xfrm>
            <a:off x="2701561" y="3384883"/>
            <a:ext cx="7335591" cy="2606065"/>
          </a:xfrm>
          <a:prstGeom prst="rect">
            <a:avLst/>
          </a:prstGeom>
        </p:spPr>
      </p:pic>
    </p:spTree>
    <p:extLst>
      <p:ext uri="{BB962C8B-B14F-4D97-AF65-F5344CB8AC3E}">
        <p14:creationId xmlns:p14="http://schemas.microsoft.com/office/powerpoint/2010/main" val="1953126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895798"/>
                <a:ext cx="10515600" cy="5289482"/>
              </a:xfrm>
            </p:spPr>
            <p:txBody>
              <a:bodyPr>
                <a:noAutofit/>
              </a:bodyPr>
              <a:lstStyle/>
              <a:p>
                <a:r>
                  <a:rPr lang="en-US" sz="2400" dirty="0"/>
                  <a:t>Coin Toss Example:</a:t>
                </a:r>
              </a:p>
              <a:p>
                <a:pPr lvl="1"/>
                <a:r>
                  <a:rPr lang="en-US" dirty="0"/>
                  <a:t>Toss a fair coin 3 times</a:t>
                </a:r>
              </a:p>
              <a:p>
                <a:pPr lvl="1"/>
                <a:r>
                  <a:rPr lang="en-US" dirty="0"/>
                  <a:t>What is the probability of 3 heads?</a:t>
                </a:r>
              </a:p>
              <a:p>
                <a:pPr lvl="2"/>
                <a:r>
                  <a:rPr lang="en-US" sz="2400" dirty="0"/>
                  <a:t>Answer: </a:t>
                </a:r>
                <a:endParaRPr lang="en-US" sz="2400" i="1" dirty="0">
                  <a:latin typeface="Cambria Math" panose="02040503050406030204" pitchFamily="18" charset="0"/>
                </a:endParaRPr>
              </a:p>
              <a:p>
                <a:pPr lvl="3"/>
                <a14:m>
                  <m:oMath xmlns:m="http://schemas.openxmlformats.org/officeDocument/2006/math">
                    <m:r>
                      <a:rPr lang="en-US" sz="2000" i="1" dirty="0" smtClean="0">
                        <a:latin typeface="Cambria Math" panose="02040503050406030204" pitchFamily="18" charset="0"/>
                      </a:rPr>
                      <m:t>𝑆𝑎𝑚𝑝𝑙𝑒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𝑆𝑝𝑎𝑐𝑒</m:t>
                    </m:r>
                    <m:r>
                      <a:rPr lang="en-US" sz="2000" i="1" dirty="0" smtClean="0">
                        <a:latin typeface="Cambria Math" panose="02040503050406030204" pitchFamily="18" charset="0"/>
                      </a:rPr>
                      <m:t> = {</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𝐻𝑇𝑇</m:t>
                    </m:r>
                    <m:r>
                      <a:rPr lang="en-US" sz="2000" i="1" dirty="0" smtClean="0">
                        <a:latin typeface="Cambria Math" panose="02040503050406030204" pitchFamily="18" charset="0"/>
                      </a:rPr>
                      <m:t>, </m:t>
                    </m:r>
                    <m:r>
                      <a:rPr lang="en-US" sz="2000" i="1" dirty="0" smtClean="0">
                        <a:latin typeface="Cambria Math" panose="02040503050406030204" pitchFamily="18" charset="0"/>
                      </a:rPr>
                      <m:t>𝑇𝐻𝐻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𝑇𝐻𝑇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𝑇𝑇𝐻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𝑇𝑇𝑇</m:t>
                    </m:r>
                    <m:r>
                      <a:rPr lang="en-US" sz="2000" i="1" dirty="0" smtClean="0">
                        <a:latin typeface="Cambria Math" panose="02040503050406030204" pitchFamily="18" charset="0"/>
                      </a:rPr>
                      <m:t>}</m:t>
                    </m:r>
                  </m:oMath>
                </a14:m>
                <a:endParaRPr lang="en-US" sz="2000" dirty="0"/>
              </a:p>
              <a:p>
                <a:pPr lvl="3"/>
                <a:r>
                  <a:rPr lang="en-US" sz="2000" dirty="0"/>
                  <a:t>All outcomes are equally likely (if the coin is fair)</a:t>
                </a:r>
              </a:p>
              <a:p>
                <a:pPr lvl="3"/>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8</m:t>
                        </m:r>
                      </m:den>
                    </m:f>
                  </m:oMath>
                </a14:m>
                <a:endParaRPr lang="en-US" sz="2000" dirty="0"/>
              </a:p>
              <a:p>
                <a:pPr lvl="1"/>
                <a:r>
                  <a:rPr lang="en-US" dirty="0"/>
                  <a:t>Suppose we are told that the first toss was heads</a:t>
                </a:r>
              </a:p>
              <a:p>
                <a:pPr lvl="1"/>
                <a:r>
                  <a:rPr lang="en-US" dirty="0"/>
                  <a:t>Given this information, how should we compute the probability of {HHH}?</a:t>
                </a:r>
              </a:p>
              <a:p>
                <a:pPr lvl="2"/>
                <a:r>
                  <a:rPr lang="en-US" sz="2400" dirty="0"/>
                  <a:t>Answer: </a:t>
                </a:r>
              </a:p>
              <a:p>
                <a:pPr lvl="3"/>
                <a:r>
                  <a:rPr lang="en-US" sz="2000" dirty="0"/>
                  <a:t>We have a new (reduced) </a:t>
                </a:r>
                <a14:m>
                  <m:oMath xmlns:m="http://schemas.openxmlformats.org/officeDocument/2006/math">
                    <m:r>
                      <a:rPr lang="en-US" sz="2000" i="1" dirty="0" smtClean="0">
                        <a:latin typeface="Cambria Math" panose="02040503050406030204" pitchFamily="18" charset="0"/>
                      </a:rPr>
                      <m:t>𝑆𝑎𝑚𝑝𝑙𝑒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𝑆𝑝𝑎𝑐𝑒</m:t>
                    </m:r>
                    <m:r>
                      <a:rPr lang="en-US" sz="2000" i="1" dirty="0" smtClean="0">
                        <a:latin typeface="Cambria Math" panose="02040503050406030204" pitchFamily="18" charset="0"/>
                      </a:rPr>
                      <m:t> = {</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𝐻𝑇𝑇</m:t>
                    </m:r>
                    <m:r>
                      <a:rPr lang="en-US" sz="2000" i="1" dirty="0" smtClean="0">
                        <a:latin typeface="Cambria Math" panose="02040503050406030204" pitchFamily="18" charset="0"/>
                      </a:rPr>
                      <m:t>}</m:t>
                    </m:r>
                  </m:oMath>
                </a14:m>
                <a:endParaRPr lang="en-US" sz="2000" dirty="0"/>
              </a:p>
              <a:p>
                <a:pPr lvl="3"/>
                <a:r>
                  <a:rPr lang="en-US" sz="2000" dirty="0"/>
                  <a:t>All outcomes are still equally likely (the coin is still fair)</a:t>
                </a:r>
              </a:p>
              <a:p>
                <a:pPr lvl="3"/>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4</m:t>
                        </m:r>
                      </m:den>
                    </m:f>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895798"/>
                <a:ext cx="10515600" cy="5289482"/>
              </a:xfrm>
              <a:blipFill>
                <a:blip r:embed="rId2"/>
                <a:stretch>
                  <a:fillRect l="-754" t="-1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58</a:t>
            </a:fld>
            <a:endParaRPr lang="en-US" dirty="0"/>
          </a:p>
        </p:txBody>
      </p:sp>
    </p:spTree>
    <p:extLst>
      <p:ext uri="{BB962C8B-B14F-4D97-AF65-F5344CB8AC3E}">
        <p14:creationId xmlns:p14="http://schemas.microsoft.com/office/powerpoint/2010/main" val="642575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310" y="717734"/>
                <a:ext cx="6742277" cy="4351338"/>
              </a:xfrm>
            </p:spPr>
            <p:txBody>
              <a:bodyPr>
                <a:noAutofit/>
              </a:bodyPr>
              <a:lstStyle/>
              <a:p>
                <a:r>
                  <a:rPr lang="en-US" dirty="0"/>
                  <a:t>We can visualize the conditional probability as follows</a:t>
                </a:r>
              </a:p>
              <a:p>
                <a:pPr lvl="1"/>
                <a:r>
                  <a:rPr lang="en-US" sz="2800" dirty="0"/>
                  <a:t>Think of </a:t>
                </a:r>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 </m:t>
                    </m:r>
                  </m:oMath>
                </a14:m>
                <a:r>
                  <a:rPr lang="en-US" sz="2800" dirty="0"/>
                  <a:t>as the proportion of the area of the whole sample space taken up by A</a:t>
                </a:r>
              </a:p>
              <a:p>
                <a:pPr lvl="1"/>
                <a:r>
                  <a:rPr lang="en-US" sz="2800" dirty="0"/>
                  <a:t>For </a:t>
                </a:r>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oMath>
                </a14:m>
                <a:r>
                  <a:rPr lang="en-US" sz="2800" dirty="0"/>
                  <a:t> we restrict our attention to B</a:t>
                </a:r>
              </a:p>
              <a:p>
                <a:pPr lvl="1"/>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oMath>
                </a14:m>
                <a:r>
                  <a:rPr lang="en-US" sz="2800" dirty="0"/>
                  <a:t> is the proportion of B taken up by A</a:t>
                </a:r>
              </a:p>
              <a:p>
                <a:pPr lvl="2"/>
                <a14:m>
                  <m:oMath xmlns:m="http://schemas.openxmlformats.org/officeDocument/2006/math">
                    <m:r>
                      <a:rPr lang="en-US" sz="2800" i="1" dirty="0">
                        <a:latin typeface="Cambria Math" panose="02040503050406030204" pitchFamily="18" charset="0"/>
                      </a:rPr>
                      <m:t>𝑃</m:t>
                    </m:r>
                    <m:d>
                      <m:dPr>
                        <m:ctrlPr>
                          <a:rPr lang="en-US" sz="2800" i="1" dirty="0">
                            <a:latin typeface="Cambria Math" panose="02040503050406030204" pitchFamily="18" charset="0"/>
                          </a:rPr>
                        </m:ctrlPr>
                      </m:dPr>
                      <m:e>
                        <m:r>
                          <a:rPr lang="en-US" sz="2800" i="1" dirty="0">
                            <a:latin typeface="Cambria Math" panose="02040503050406030204" pitchFamily="18" charset="0"/>
                          </a:rPr>
                          <m:t>𝐴</m:t>
                        </m:r>
                      </m:e>
                      <m:e>
                        <m:r>
                          <a:rPr lang="en-US" sz="2800" i="1" dirty="0">
                            <a:latin typeface="Cambria Math" panose="02040503050406030204" pitchFamily="18" charset="0"/>
                          </a:rPr>
                          <m:t>𝐵</m:t>
                        </m:r>
                      </m:e>
                    </m:d>
                    <m:r>
                      <a:rPr lang="en-US" sz="2800" b="0" i="1" dirty="0" smtClean="0">
                        <a:latin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m:t>
                        </m:r>
                      </m:den>
                    </m:f>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310" y="717734"/>
                <a:ext cx="6742277" cy="4351338"/>
              </a:xfrm>
              <a:blipFill>
                <a:blip r:embed="rId2"/>
                <a:stretch>
                  <a:fillRect l="-1627" t="-2381" r="-2622" b="-7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59</a:t>
            </a:fld>
            <a:endParaRPr lang="en-US" dirty="0"/>
          </a:p>
        </p:txBody>
      </p:sp>
      <p:pic>
        <p:nvPicPr>
          <p:cNvPr id="5" name="Picture 4"/>
          <p:cNvPicPr>
            <a:picLocks noChangeAspect="1"/>
          </p:cNvPicPr>
          <p:nvPr/>
        </p:nvPicPr>
        <p:blipFill>
          <a:blip r:embed="rId3"/>
          <a:stretch>
            <a:fillRect/>
          </a:stretch>
        </p:blipFill>
        <p:spPr>
          <a:xfrm>
            <a:off x="4324349" y="4313667"/>
            <a:ext cx="6839762" cy="2407808"/>
          </a:xfrm>
          <a:prstGeom prst="rect">
            <a:avLst/>
          </a:prstGeom>
          <a:ln>
            <a:solidFill>
              <a:schemeClr val="accent1"/>
            </a:solidFill>
          </a:ln>
        </p:spPr>
      </p:pic>
    </p:spTree>
    <p:extLst>
      <p:ext uri="{BB962C8B-B14F-4D97-AF65-F5344CB8AC3E}">
        <p14:creationId xmlns:p14="http://schemas.microsoft.com/office/powerpoint/2010/main" val="120611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42466" y="828743"/>
            <a:ext cx="10515600" cy="4351338"/>
          </a:xfrm>
        </p:spPr>
        <p:txBody>
          <a:bodyPr>
            <a:noAutofit/>
          </a:bodyPr>
          <a:lstStyle/>
          <a:p>
            <a:pPr marL="0" indent="0">
              <a:buNone/>
            </a:pPr>
            <a:r>
              <a:rPr lang="en-US" sz="2400" dirty="0"/>
              <a:t>A few issues to keep in mind when building a classifier</a:t>
            </a:r>
          </a:p>
          <a:p>
            <a:r>
              <a:rPr lang="en-US" sz="2400" b="1" dirty="0"/>
              <a:t>Comprehensibility. </a:t>
            </a:r>
            <a:r>
              <a:rPr lang="en-US" sz="2400" dirty="0"/>
              <a:t>If it is a human operator that must apply the classification procedure, the procedure must be easily understood else mistakes will be made in applying the rule. It is important also, that human operators believe the system. </a:t>
            </a:r>
          </a:p>
          <a:p>
            <a:r>
              <a:rPr lang="en-US" sz="2400" b="1" dirty="0"/>
              <a:t>Training Time. </a:t>
            </a:r>
            <a:r>
              <a:rPr lang="en-US" sz="2400" dirty="0"/>
              <a:t>Especially in a rapidly changing environment, it may be necessary to learn a classification rule quickly, or make adjustments to an existing rule in real time. “Quickly” might imply also that we need only a small number of observations to establish our rule.</a:t>
            </a:r>
            <a:endParaRPr lang="en-US" sz="1800"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6</a:t>
            </a:fld>
            <a:endParaRPr lang="en-US" dirty="0"/>
          </a:p>
        </p:txBody>
      </p:sp>
    </p:spTree>
    <p:extLst>
      <p:ext uri="{BB962C8B-B14F-4D97-AF65-F5344CB8AC3E}">
        <p14:creationId xmlns:p14="http://schemas.microsoft.com/office/powerpoint/2010/main" val="37973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812035" cy="4351338"/>
              </a:xfrm>
            </p:spPr>
            <p:txBody>
              <a:bodyPr>
                <a:normAutofit lnSpcReduction="10000"/>
              </a:bodyPr>
              <a:lstStyle/>
              <a:p>
                <a:r>
                  <a:rPr lang="en-US" sz="2400" dirty="0"/>
                  <a:t>Independent Events</a:t>
                </a:r>
              </a:p>
              <a:p>
                <a:pPr lvl="1"/>
                <a:r>
                  <a:rPr lang="en-US" dirty="0"/>
                  <a:t>If x and y are independent then they are unconnected and not related to each other</a:t>
                </a:r>
              </a:p>
              <a:p>
                <a:pPr lvl="1"/>
                <a:r>
                  <a:rPr lang="en-US" dirty="0"/>
                  <a:t>We have:</a:t>
                </a:r>
              </a:p>
              <a:p>
                <a:pPr marL="914400" lvl="2" indent="0">
                  <a:buNone/>
                </a:pPr>
                <a14:m>
                  <m:oMathPara xmlns:m="http://schemas.openxmlformats.org/officeDocument/2006/math">
                    <m:oMathParaPr>
                      <m:jc m:val="left"/>
                    </m:oMathParaPr>
                    <m:oMath xmlns:m="http://schemas.openxmlformats.org/officeDocument/2006/math">
                      <m:r>
                        <m:rPr>
                          <m:sty m:val="p"/>
                        </m:rPr>
                        <a:rPr lang="en-US" sz="2400" b="0" smtClean="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400" dirty="0"/>
              </a:p>
              <a:p>
                <a:pPr lvl="1"/>
                <a:r>
                  <a:rPr lang="en-US" dirty="0"/>
                  <a:t>From there it follows that</a:t>
                </a:r>
              </a:p>
              <a:p>
                <a:pPr marL="914400" lvl="2"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m:oMathPara>
                </a14:m>
                <a:endParaRPr lang="en-US" sz="2400" dirty="0"/>
              </a:p>
              <a:p>
                <a:pPr lvl="1"/>
                <a:r>
                  <a:rPr lang="en-US" dirty="0"/>
                  <a:t>In other words, knowing that y occurred does not change the probability that x occurs (and vice versa)</a:t>
                </a:r>
              </a:p>
              <a:p>
                <a:pPr lvl="1"/>
                <a:r>
                  <a:rPr lang="en-US" dirty="0"/>
                  <a:t>Examples of absolute independence include:</a:t>
                </a:r>
              </a:p>
              <a:p>
                <a:pPr lvl="2"/>
                <a:r>
                  <a:rPr lang="en-US" dirty="0"/>
                  <a:t>Eye color and height</a:t>
                </a:r>
              </a:p>
              <a:p>
                <a:pPr lvl="2"/>
                <a:r>
                  <a:rPr lang="en-US" dirty="0"/>
                  <a:t>Hair color and weight</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812035" cy="4351338"/>
              </a:xfrm>
              <a:blipFill>
                <a:blip r:embed="rId2"/>
                <a:stretch>
                  <a:fillRect l="-586" t="-29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60</a:t>
            </a:fld>
            <a:endParaRPr lang="en-US" dirty="0"/>
          </a:p>
        </p:txBody>
      </p:sp>
    </p:spTree>
    <p:extLst>
      <p:ext uri="{BB962C8B-B14F-4D97-AF65-F5344CB8AC3E}">
        <p14:creationId xmlns:p14="http://schemas.microsoft.com/office/powerpoint/2010/main" val="822488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133489" cy="5469014"/>
              </a:xfrm>
            </p:spPr>
            <p:txBody>
              <a:bodyPr>
                <a:noAutofit/>
              </a:bodyPr>
              <a:lstStyle/>
              <a:p>
                <a:r>
                  <a:rPr lang="en-US" sz="2400" dirty="0"/>
                  <a:t>Independent Events</a:t>
                </a:r>
              </a:p>
              <a:p>
                <a:pPr lvl="1"/>
                <a:r>
                  <a:rPr lang="en-US" dirty="0"/>
                  <a:t>If we want to calculate the joint probability of two independent events, we can simply multiply each probability together to get the joint probability</a:t>
                </a:r>
              </a:p>
              <a:p>
                <a:pPr lvl="1"/>
                <a:r>
                  <a:rPr lang="en-US" dirty="0"/>
                  <a:t>“Joint Distribution” = “Product Distribution”</a:t>
                </a:r>
              </a:p>
              <a:p>
                <a:pPr lvl="1"/>
                <a14:m>
                  <m:oMath xmlns:m="http://schemas.openxmlformats.org/officeDocument/2006/math">
                    <m:r>
                      <m:rPr>
                        <m:sty m:val="p"/>
                      </m:rPr>
                      <a:rPr lang="en-US" smtClean="0">
                        <a:latin typeface="Cambria Math" panose="02040503050406030204" pitchFamily="18" charset="0"/>
                      </a:rPr>
                      <m:t>P</m:t>
                    </m:r>
                    <m:d>
                      <m:dPr>
                        <m:ctrlPr>
                          <a:rPr lang="en-US" i="1">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𝑦</m:t>
                        </m:r>
                      </m:e>
                    </m:d>
                    <m:r>
                      <a:rPr lang="en-US"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𝑃</m:t>
                    </m:r>
                    <m:r>
                      <a:rPr lang="en-US" i="1" smtClean="0">
                        <a:latin typeface="Cambria Math" panose="02040503050406030204" pitchFamily="18" charset="0"/>
                      </a:rPr>
                      <m:t>(</m:t>
                    </m:r>
                    <m:r>
                      <a:rPr lang="en-US" i="1" smtClean="0">
                        <a:latin typeface="Cambria Math" panose="02040503050406030204" pitchFamily="18" charset="0"/>
                      </a:rPr>
                      <m:t>𝑦</m:t>
                    </m:r>
                    <m:r>
                      <a:rPr lang="en-US" i="1" smtClean="0">
                        <a:latin typeface="Cambria Math" panose="02040503050406030204" pitchFamily="18" charset="0"/>
                      </a:rPr>
                      <m:t>)</m:t>
                    </m:r>
                  </m:oMath>
                </a14:m>
                <a:endParaRPr lang="en-US" dirty="0"/>
              </a:p>
              <a:p>
                <a:r>
                  <a:rPr lang="en-US" sz="2400" dirty="0"/>
                  <a:t>For Example:</a:t>
                </a:r>
              </a:p>
              <a:p>
                <a:pPr lvl="1"/>
                <a:r>
                  <a:rPr lang="en-US" dirty="0"/>
                  <a:t>Probability of tossing a coin and getting “Heads”:</a:t>
                </a: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smtClean="0">
                              <a:latin typeface="Cambria Math" panose="02040503050406030204" pitchFamily="18" charset="0"/>
                            </a:rPr>
                            <m:t>𝐻𝑒𝑎𝑑𝑠</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oMath>
                  </m:oMathPara>
                </a14:m>
                <a:endParaRPr lang="en-US" sz="2400" dirty="0"/>
              </a:p>
              <a:p>
                <a:pPr lvl="1"/>
                <a:r>
                  <a:rPr lang="en-US" dirty="0"/>
                  <a:t>Probability of rolling a dice and getting “3”:</a:t>
                </a: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𝑅𝑜𝑙𝑙</m:t>
                          </m:r>
                          <m:r>
                            <a:rPr lang="en-US" sz="2400" i="1" smtClean="0">
                              <a:latin typeface="Cambria Math" panose="02040503050406030204" pitchFamily="18" charset="0"/>
                            </a:rPr>
                            <m:t> “3”</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6</m:t>
                          </m:r>
                        </m:den>
                      </m:f>
                    </m:oMath>
                  </m:oMathPara>
                </a14:m>
                <a:endParaRPr lang="en-US" sz="2400" i="1" dirty="0">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𝐻𝑒𝑎𝑑𝑠</m:t>
                          </m:r>
                        </m:e>
                      </m:d>
                      <m:r>
                        <a:rPr lang="en-US" sz="2400" i="1" smtClean="0">
                          <a:latin typeface="Cambria Math" panose="02040503050406030204" pitchFamily="18" charset="0"/>
                        </a:rPr>
                        <m:t>∗</m:t>
                      </m:r>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𝑅𝑜𝑙𝑙</m:t>
                          </m:r>
                          <m:r>
                            <a:rPr lang="en-US" sz="2400" i="1" smtClean="0">
                              <a:latin typeface="Cambria Math" panose="02040503050406030204" pitchFamily="18" charset="0"/>
                            </a:rPr>
                            <m:t> “3”</m:t>
                          </m:r>
                        </m:e>
                      </m:d>
                      <m:r>
                        <a:rPr lang="en-US" sz="2400" i="1" smtClean="0">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6</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12</m:t>
                          </m:r>
                        </m:den>
                      </m:f>
                    </m:oMath>
                  </m:oMathPara>
                </a14:m>
                <a:endParaRPr lang="en-US" sz="2400" dirty="0"/>
              </a:p>
              <a:p>
                <a:pPr lvl="1"/>
                <a:endParaRPr lang="en-US" dirty="0"/>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133489" cy="5469014"/>
              </a:xfrm>
              <a:blipFill>
                <a:blip r:embed="rId2"/>
                <a:stretch>
                  <a:fillRect l="-782" t="-1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61</a:t>
            </a:fld>
            <a:endParaRPr lang="en-US" dirty="0"/>
          </a:p>
        </p:txBody>
      </p:sp>
    </p:spTree>
    <p:extLst>
      <p:ext uri="{BB962C8B-B14F-4D97-AF65-F5344CB8AC3E}">
        <p14:creationId xmlns:p14="http://schemas.microsoft.com/office/powerpoint/2010/main" val="3200461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51546" y="696035"/>
            <a:ext cx="8611737" cy="1938992"/>
          </a:xfrm>
          <a:prstGeom prst="rect">
            <a:avLst/>
          </a:prstGeom>
          <a:noFill/>
        </p:spPr>
        <p:txBody>
          <a:bodyPr wrap="square" rtlCol="0">
            <a:spAutoFit/>
          </a:bodyPr>
          <a:lstStyle/>
          <a:p>
            <a:r>
              <a:rPr lang="en-US" sz="2400" dirty="0"/>
              <a:t>Linear regression finds the straight line, called the </a:t>
            </a:r>
            <a:r>
              <a:rPr lang="en-US" sz="2400" b="1" dirty="0"/>
              <a:t>least squares regression line</a:t>
            </a:r>
            <a:r>
              <a:rPr lang="en-US" sz="2400" dirty="0"/>
              <a:t> or LSRL, that best represents observations in a data set. Suppose </a:t>
            </a:r>
            <a:r>
              <a:rPr lang="en-US" sz="2400" i="1" dirty="0"/>
              <a:t>Y</a:t>
            </a:r>
            <a:r>
              <a:rPr lang="en-US" sz="2400" dirty="0"/>
              <a:t> is a dependent variable, and </a:t>
            </a:r>
            <a:r>
              <a:rPr lang="en-US" sz="2400" i="1" dirty="0"/>
              <a:t>X</a:t>
            </a:r>
            <a:r>
              <a:rPr lang="en-US" sz="2400" dirty="0"/>
              <a:t> is an independent variable. Then, the equation for the regression line would be: ŷ = b</a:t>
            </a:r>
            <a:r>
              <a:rPr lang="en-US" sz="2400" baseline="-25000" dirty="0"/>
              <a:t>0</a:t>
            </a:r>
            <a:r>
              <a:rPr lang="en-US" sz="2400" dirty="0"/>
              <a:t> + b</a:t>
            </a:r>
            <a:r>
              <a:rPr lang="en-US" sz="2400" baseline="-25000" dirty="0"/>
              <a:t>1</a:t>
            </a:r>
            <a:r>
              <a:rPr lang="en-US" sz="2400" dirty="0"/>
              <a:t>x</a:t>
            </a:r>
          </a:p>
        </p:txBody>
      </p:sp>
      <p:sp>
        <p:nvSpPr>
          <p:cNvPr id="7" name="Title 1"/>
          <p:cNvSpPr>
            <a:spLocks noGrp="1"/>
          </p:cNvSpPr>
          <p:nvPr>
            <p:ph type="title"/>
          </p:nvPr>
        </p:nvSpPr>
        <p:spPr>
          <a:xfrm>
            <a:off x="1517173" y="119780"/>
            <a:ext cx="9089408" cy="535313"/>
          </a:xfrm>
        </p:spPr>
        <p:txBody>
          <a:bodyPr/>
          <a:lstStyle/>
          <a:p>
            <a:r>
              <a:rPr lang="en-US" sz="3200" dirty="0"/>
              <a:t>Regression Review</a:t>
            </a:r>
          </a:p>
        </p:txBody>
      </p:sp>
      <p:pic>
        <p:nvPicPr>
          <p:cNvPr id="8" name="Picture 2" descr="https://upload.wikimedia.org/wikipedia/commons/thumb/3/3a/Linear_regression.svg/300px-Linear_regress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668" y="2635027"/>
            <a:ext cx="2857500" cy="2446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image.slidesharecdn.com/8-1209490505240696-9/95/multiple-linear-regression-16-638.jpg?cb=142769019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57414" y="2635027"/>
            <a:ext cx="3596187" cy="258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20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93296" y="0"/>
            <a:ext cx="10341684" cy="715304"/>
          </a:xfrm>
        </p:spPr>
        <p:txBody>
          <a:bodyPr/>
          <a:lstStyle/>
          <a:p>
            <a:r>
              <a:rPr lang="en-US" dirty="0"/>
              <a:t>Assumptions</a:t>
            </a:r>
          </a:p>
        </p:txBody>
      </p:sp>
      <p:sp>
        <p:nvSpPr>
          <p:cNvPr id="3" name="TextBox 2"/>
          <p:cNvSpPr txBox="1"/>
          <p:nvPr/>
        </p:nvSpPr>
        <p:spPr>
          <a:xfrm>
            <a:off x="1816100" y="810039"/>
            <a:ext cx="8686800"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Linear relationship between dependent and independent - Plot</a:t>
            </a:r>
          </a:p>
          <a:p>
            <a:pPr marL="285750" indent="-285750">
              <a:buFont typeface="Wingdings" panose="05000000000000000000" pitchFamily="2" charset="2"/>
              <a:buChar char="Ø"/>
            </a:pPr>
            <a:r>
              <a:rPr lang="en-US" sz="2400" dirty="0"/>
              <a:t>Multicollinearity – occurs when independent variables are not independent – checked with VIF </a:t>
            </a:r>
          </a:p>
          <a:p>
            <a:pPr marL="285750" indent="-285750">
              <a:buFont typeface="Wingdings" panose="05000000000000000000" pitchFamily="2" charset="2"/>
              <a:buChar char="Ø"/>
            </a:pPr>
            <a:r>
              <a:rPr lang="en-US" sz="2400" dirty="0"/>
              <a:t>Auto-correlation – Occurs when residuals are not independent from each other – stock prices example- Durbin-Watson d tests</a:t>
            </a:r>
          </a:p>
          <a:p>
            <a:pPr marL="285750" indent="-285750">
              <a:buFont typeface="Wingdings" panose="05000000000000000000" pitchFamily="2" charset="2"/>
              <a:buChar char="Ø"/>
            </a:pPr>
            <a:r>
              <a:rPr lang="en-US" sz="2400" dirty="0"/>
              <a:t>Homoscedasticity – Error term along the regression line are equal – Scatter Plot – can convert the dependent variable.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endParaRPr lang="en-US" sz="2400" dirty="0"/>
          </a:p>
        </p:txBody>
      </p:sp>
    </p:spTree>
    <p:extLst>
      <p:ext uri="{BB962C8B-B14F-4D97-AF65-F5344CB8AC3E}">
        <p14:creationId xmlns:p14="http://schemas.microsoft.com/office/powerpoint/2010/main" val="203586461"/>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38251" y="9424"/>
            <a:ext cx="9643445" cy="715304"/>
          </a:xfrm>
        </p:spPr>
        <p:txBody>
          <a:bodyPr/>
          <a:lstStyle/>
          <a:p>
            <a:r>
              <a:rPr lang="en-US" dirty="0"/>
              <a:t>Regression</a:t>
            </a:r>
          </a:p>
        </p:txBody>
      </p:sp>
      <p:sp>
        <p:nvSpPr>
          <p:cNvPr id="3" name="TextBox 2"/>
          <p:cNvSpPr txBox="1"/>
          <p:nvPr/>
        </p:nvSpPr>
        <p:spPr>
          <a:xfrm>
            <a:off x="1625601" y="724729"/>
            <a:ext cx="9042399" cy="4893647"/>
          </a:xfrm>
          <a:prstGeom prst="rect">
            <a:avLst/>
          </a:prstGeom>
          <a:solidFill>
            <a:schemeClr val="bg1">
              <a:lumMod val="95000"/>
            </a:schemeClr>
          </a:solidFill>
        </p:spPr>
        <p:txBody>
          <a:bodyPr wrap="square" rtlCol="0">
            <a:spAutoFit/>
          </a:bodyPr>
          <a:lstStyle/>
          <a:p>
            <a:pPr marL="342900" indent="-342900">
              <a:buFont typeface="Wingdings" panose="05000000000000000000" pitchFamily="2" charset="2"/>
              <a:buChar char="Ø"/>
            </a:pPr>
            <a:r>
              <a:rPr lang="en-US" sz="2400" dirty="0"/>
              <a:t>Works best with numeric/continuous data to increase the inferential power</a:t>
            </a:r>
          </a:p>
          <a:p>
            <a:pPr marL="342900" indent="-342900">
              <a:buFont typeface="Wingdings" panose="05000000000000000000" pitchFamily="2" charset="2"/>
              <a:buChar char="Ø"/>
            </a:pPr>
            <a:r>
              <a:rPr lang="en-US" sz="2400" dirty="0"/>
              <a:t> We are trying to model or explain the relationship between a single variable </a:t>
            </a:r>
            <a:r>
              <a:rPr lang="en-US" sz="2400" i="1" dirty="0"/>
              <a:t>Y (response, output, dependent) </a:t>
            </a:r>
            <a:r>
              <a:rPr lang="en-US" sz="2400" dirty="0"/>
              <a:t>and one or more </a:t>
            </a:r>
            <a:r>
              <a:rPr lang="en-US" sz="2400" i="1" dirty="0"/>
              <a:t>X</a:t>
            </a:r>
            <a:r>
              <a:rPr lang="en-US" sz="2400" i="1" baseline="-25000" dirty="0"/>
              <a:t>1</a:t>
            </a:r>
            <a:r>
              <a:rPr lang="en-US" sz="2400" i="1" dirty="0"/>
              <a:t>….. (predictor, input, independent, explanatory, </a:t>
            </a:r>
            <a:r>
              <a:rPr lang="en-US" sz="2400" i="1" dirty="0" err="1"/>
              <a:t>regessors</a:t>
            </a:r>
            <a:r>
              <a:rPr lang="en-US" sz="2400" i="1" dirty="0"/>
              <a:t>..etc.)</a:t>
            </a:r>
          </a:p>
          <a:p>
            <a:pPr marL="342900" indent="-342900">
              <a:buFont typeface="Wingdings" panose="05000000000000000000" pitchFamily="2" charset="2"/>
              <a:buChar char="Ø"/>
            </a:pPr>
            <a:r>
              <a:rPr lang="en-US" sz="2400" i="1" dirty="0"/>
              <a:t>Y </a:t>
            </a:r>
            <a:r>
              <a:rPr lang="en-US" sz="2400" dirty="0"/>
              <a:t>must be a continuous variable</a:t>
            </a:r>
            <a:r>
              <a:rPr lang="en-US" sz="2400" i="1" dirty="0"/>
              <a:t> </a:t>
            </a:r>
            <a:r>
              <a:rPr lang="en-US" sz="2400" dirty="0"/>
              <a:t>but X categorical, continuous, </a:t>
            </a:r>
          </a:p>
          <a:p>
            <a:pPr marL="342900" indent="-342900">
              <a:buFont typeface="Wingdings" panose="05000000000000000000" pitchFamily="2" charset="2"/>
              <a:buChar char="Ø"/>
            </a:pPr>
            <a:r>
              <a:rPr lang="en-US" sz="2400" dirty="0"/>
              <a:t>Centering (scale/</a:t>
            </a:r>
            <a:r>
              <a:rPr lang="en-US" sz="2400" dirty="0" err="1"/>
              <a:t>Zscores</a:t>
            </a:r>
            <a:r>
              <a:rPr lang="en-US" sz="2400" dirty="0"/>
              <a:t>) variables so that the predictors have mean 0, is often recommended. The intercept term is then interpreted as </a:t>
            </a:r>
            <a:r>
              <a:rPr lang="en-US" sz="2400" b="1" dirty="0"/>
              <a:t>the expected value of </a:t>
            </a:r>
            <a:r>
              <a:rPr lang="en-US" sz="2400" dirty="0"/>
              <a:t>Yi</a:t>
            </a:r>
            <a:r>
              <a:rPr lang="en-US" sz="2400" b="1" dirty="0"/>
              <a:t> when the predictor values are set to their means</a:t>
            </a:r>
            <a:r>
              <a:rPr lang="en-US" sz="2400" dirty="0"/>
              <a:t>. Otherwise, the intercept is interpreted as the expected value of Yi when the predictors are set to 0, which may not be a realistic or interpretable situation (e.g. what if the predictors were height and weight?).</a:t>
            </a:r>
            <a:r>
              <a:rPr lang="en-US" sz="2400" i="1" dirty="0"/>
              <a:t> </a:t>
            </a:r>
          </a:p>
        </p:txBody>
      </p:sp>
    </p:spTree>
    <p:extLst>
      <p:ext uri="{BB962C8B-B14F-4D97-AF65-F5344CB8AC3E}">
        <p14:creationId xmlns:p14="http://schemas.microsoft.com/office/powerpoint/2010/main" val="1709840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38251" y="9424"/>
            <a:ext cx="9643445" cy="715304"/>
          </a:xfrm>
        </p:spPr>
        <p:txBody>
          <a:bodyPr/>
          <a:lstStyle/>
          <a:p>
            <a:r>
              <a:rPr lang="en-US" dirty="0"/>
              <a:t>What Does r</a:t>
            </a:r>
            <a:r>
              <a:rPr lang="en-US" baseline="30000" dirty="0"/>
              <a:t>2</a:t>
            </a:r>
            <a:r>
              <a:rPr lang="en-US" dirty="0"/>
              <a:t> (Coefficient of Determination) Mean?</a:t>
            </a:r>
          </a:p>
        </p:txBody>
      </p:sp>
      <p:sp>
        <p:nvSpPr>
          <p:cNvPr id="3" name="TextBox 2"/>
          <p:cNvSpPr txBox="1"/>
          <p:nvPr/>
        </p:nvSpPr>
        <p:spPr>
          <a:xfrm>
            <a:off x="2117240" y="906799"/>
            <a:ext cx="8137263" cy="1200329"/>
          </a:xfrm>
          <a:prstGeom prst="rect">
            <a:avLst/>
          </a:prstGeom>
          <a:noFill/>
        </p:spPr>
        <p:txBody>
          <a:bodyPr wrap="square" rtlCol="0">
            <a:spAutoFit/>
          </a:bodyPr>
          <a:lstStyle/>
          <a:p>
            <a:pPr algn="ctr"/>
            <a:r>
              <a:rPr lang="en-US" sz="2400" dirty="0"/>
              <a:t>This statistic quantifies the proportion of the variance of one variable “explained” (in a statistical sense, not a causal sense) by the other.</a:t>
            </a:r>
          </a:p>
        </p:txBody>
      </p:sp>
      <p:sp>
        <p:nvSpPr>
          <p:cNvPr id="5" name="TextBox 4"/>
          <p:cNvSpPr txBox="1"/>
          <p:nvPr/>
        </p:nvSpPr>
        <p:spPr>
          <a:xfrm>
            <a:off x="1816100" y="2093354"/>
            <a:ext cx="8137263" cy="707886"/>
          </a:xfrm>
          <a:prstGeom prst="rect">
            <a:avLst/>
          </a:prstGeom>
          <a:noFill/>
        </p:spPr>
        <p:txBody>
          <a:bodyPr wrap="square" rtlCol="0">
            <a:spAutoFit/>
          </a:bodyPr>
          <a:lstStyle/>
          <a:p>
            <a:pPr algn="ctr"/>
            <a:r>
              <a:rPr lang="en-US" sz="2000" dirty="0"/>
              <a:t>As an example at data set in R (.2697) = 27% of the variability in trunk Height is explained by Girth</a:t>
            </a:r>
          </a:p>
        </p:txBody>
      </p:sp>
      <p:pic>
        <p:nvPicPr>
          <p:cNvPr id="9218" name="Picture 2" descr="C:\Users\bwright6\Documents\Projects\CCAS Expansion to VSTC\Data Science\Spring 2017 v1\Trees Regres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40" y="2815014"/>
            <a:ext cx="7255361" cy="274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117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7987" y="75238"/>
            <a:ext cx="10341684" cy="715304"/>
          </a:xfrm>
        </p:spPr>
        <p:txBody>
          <a:bodyPr/>
          <a:lstStyle/>
          <a:p>
            <a:r>
              <a:rPr lang="en-US" dirty="0"/>
              <a:t>R Regression Output: Coefficients</a:t>
            </a:r>
          </a:p>
        </p:txBody>
      </p:sp>
      <p:sp>
        <p:nvSpPr>
          <p:cNvPr id="4" name="TextBox 3"/>
          <p:cNvSpPr txBox="1"/>
          <p:nvPr/>
        </p:nvSpPr>
        <p:spPr>
          <a:xfrm>
            <a:off x="1594597" y="1437670"/>
            <a:ext cx="23622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Estimate?</a:t>
            </a:r>
          </a:p>
        </p:txBody>
      </p:sp>
      <p:sp>
        <p:nvSpPr>
          <p:cNvPr id="5" name="TextBox 4"/>
          <p:cNvSpPr txBox="1"/>
          <p:nvPr/>
        </p:nvSpPr>
        <p:spPr>
          <a:xfrm>
            <a:off x="3200747" y="1437670"/>
            <a:ext cx="5606303"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Coefficients for the regression equation</a:t>
            </a:r>
          </a:p>
        </p:txBody>
      </p:sp>
      <p:sp>
        <p:nvSpPr>
          <p:cNvPr id="6" name="TextBox 5"/>
          <p:cNvSpPr txBox="1"/>
          <p:nvPr/>
        </p:nvSpPr>
        <p:spPr>
          <a:xfrm>
            <a:off x="1594597" y="2113290"/>
            <a:ext cx="37338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Standard Error?</a:t>
            </a:r>
          </a:p>
        </p:txBody>
      </p:sp>
      <p:sp>
        <p:nvSpPr>
          <p:cNvPr id="7" name="TextBox 6"/>
          <p:cNvSpPr txBox="1"/>
          <p:nvPr/>
        </p:nvSpPr>
        <p:spPr>
          <a:xfrm>
            <a:off x="2212490" y="2635201"/>
            <a:ext cx="8036410" cy="1015663"/>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Measures the average amount that the coefficient estimates vary from the actual average value of our response variable, can be used to generate confidence intervals.</a:t>
            </a:r>
          </a:p>
        </p:txBody>
      </p:sp>
      <p:sp>
        <p:nvSpPr>
          <p:cNvPr id="10" name="TextBox 9"/>
          <p:cNvSpPr txBox="1"/>
          <p:nvPr/>
        </p:nvSpPr>
        <p:spPr>
          <a:xfrm>
            <a:off x="1597398" y="3609002"/>
            <a:ext cx="44065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P value?</a:t>
            </a:r>
          </a:p>
        </p:txBody>
      </p:sp>
      <p:sp>
        <p:nvSpPr>
          <p:cNvPr id="11" name="TextBox 10"/>
          <p:cNvSpPr txBox="1"/>
          <p:nvPr/>
        </p:nvSpPr>
        <p:spPr>
          <a:xfrm>
            <a:off x="2035548" y="3992522"/>
            <a:ext cx="8458200" cy="1015663"/>
          </a:xfrm>
          <a:prstGeom prst="rect">
            <a:avLst/>
          </a:prstGeom>
          <a:solidFill>
            <a:schemeClr val="bg1"/>
          </a:solid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A small p-value indicates that it is unlikely we will observe a relationship between the predictor (Girth) and response (Height) variables due to chance, a p-value of .05 or less is considered statistical significant </a:t>
            </a:r>
          </a:p>
        </p:txBody>
      </p:sp>
      <p:sp>
        <p:nvSpPr>
          <p:cNvPr id="3" name="Rectangle 2"/>
          <p:cNvSpPr/>
          <p:nvPr/>
        </p:nvSpPr>
        <p:spPr>
          <a:xfrm>
            <a:off x="1597399" y="841273"/>
            <a:ext cx="1947649" cy="400110"/>
          </a:xfrm>
          <a:prstGeom prst="rect">
            <a:avLst/>
          </a:prstGeom>
        </p:spPr>
        <p:txBody>
          <a:bodyPr wrap="none">
            <a:spAutoFit/>
          </a:bodyPr>
          <a:lstStyle/>
          <a:p>
            <a:pPr marL="285750" indent="-285750">
              <a:buFont typeface="Wingdings" panose="05000000000000000000" pitchFamily="2" charset="2"/>
              <a:buChar char="Ø"/>
            </a:pPr>
            <a:r>
              <a:rPr lang="en-US" sz="2000" dirty="0"/>
              <a:t>Formula Call? </a:t>
            </a:r>
          </a:p>
        </p:txBody>
      </p:sp>
      <p:sp>
        <p:nvSpPr>
          <p:cNvPr id="12" name="TextBox 11"/>
          <p:cNvSpPr txBox="1"/>
          <p:nvPr/>
        </p:nvSpPr>
        <p:spPr>
          <a:xfrm>
            <a:off x="3626598" y="813065"/>
            <a:ext cx="5606303"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Regression equation</a:t>
            </a:r>
          </a:p>
        </p:txBody>
      </p:sp>
    </p:spTree>
    <p:extLst>
      <p:ext uri="{BB962C8B-B14F-4D97-AF65-F5344CB8AC3E}">
        <p14:creationId xmlns:p14="http://schemas.microsoft.com/office/powerpoint/2010/main" val="18119419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7987" y="25963"/>
            <a:ext cx="10341684" cy="715304"/>
          </a:xfrm>
        </p:spPr>
        <p:txBody>
          <a:bodyPr/>
          <a:lstStyle/>
          <a:p>
            <a:r>
              <a:rPr lang="en-US" dirty="0"/>
              <a:t>R Regression Output</a:t>
            </a:r>
          </a:p>
        </p:txBody>
      </p:sp>
      <p:sp>
        <p:nvSpPr>
          <p:cNvPr id="4" name="TextBox 3"/>
          <p:cNvSpPr txBox="1"/>
          <p:nvPr/>
        </p:nvSpPr>
        <p:spPr>
          <a:xfrm>
            <a:off x="1594596" y="739171"/>
            <a:ext cx="5568204" cy="461665"/>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400" dirty="0"/>
              <a:t> Residual Standard Error</a:t>
            </a:r>
          </a:p>
        </p:txBody>
      </p:sp>
      <p:sp>
        <p:nvSpPr>
          <p:cNvPr id="5" name="TextBox 4"/>
          <p:cNvSpPr txBox="1"/>
          <p:nvPr/>
        </p:nvSpPr>
        <p:spPr>
          <a:xfrm>
            <a:off x="2000250" y="1229381"/>
            <a:ext cx="8667750" cy="1323439"/>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The average amount that the response will deviate from the </a:t>
            </a:r>
            <a:r>
              <a:rPr lang="en-US" sz="2000" b="1" dirty="0"/>
              <a:t>true regression line. Used to evaluate our model. </a:t>
            </a:r>
          </a:p>
          <a:p>
            <a:pPr marL="0" indent="0">
              <a:buNone/>
            </a:pPr>
            <a:r>
              <a:rPr lang="en-US" sz="2000" dirty="0"/>
              <a:t>In our example we have a residual error of 5.538 in the predication of tree height. The average tree height is 76 meaning we could be off by roughly 7%. </a:t>
            </a:r>
          </a:p>
        </p:txBody>
      </p:sp>
      <p:sp>
        <p:nvSpPr>
          <p:cNvPr id="6" name="TextBox 5"/>
          <p:cNvSpPr txBox="1"/>
          <p:nvPr/>
        </p:nvSpPr>
        <p:spPr>
          <a:xfrm>
            <a:off x="1534684" y="3064796"/>
            <a:ext cx="5176238" cy="461665"/>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400" dirty="0"/>
              <a:t> Multiple R-squared?</a:t>
            </a:r>
          </a:p>
        </p:txBody>
      </p:sp>
      <p:sp>
        <p:nvSpPr>
          <p:cNvPr id="7" name="TextBox 6"/>
          <p:cNvSpPr txBox="1"/>
          <p:nvPr/>
        </p:nvSpPr>
        <p:spPr>
          <a:xfrm>
            <a:off x="2005572" y="3586705"/>
            <a:ext cx="8534400" cy="707886"/>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Provides a measure of how well the model is fitting the actual data, percentage of variance explained by the predictors, ours example is 27%</a:t>
            </a:r>
          </a:p>
        </p:txBody>
      </p:sp>
      <p:sp>
        <p:nvSpPr>
          <p:cNvPr id="9" name="TextBox 8"/>
          <p:cNvSpPr txBox="1"/>
          <p:nvPr/>
        </p:nvSpPr>
        <p:spPr>
          <a:xfrm>
            <a:off x="3020546" y="7189737"/>
            <a:ext cx="7380755" cy="954107"/>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dirty="0"/>
              <a:t>No. of Stand Dev. coefficient is from zero. Estimate/Stand Error – larger is better </a:t>
            </a:r>
          </a:p>
        </p:txBody>
      </p:sp>
    </p:spTree>
    <p:extLst>
      <p:ext uri="{BB962C8B-B14F-4D97-AF65-F5344CB8AC3E}">
        <p14:creationId xmlns:p14="http://schemas.microsoft.com/office/powerpoint/2010/main" val="1958994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t>
            </a:r>
          </a:p>
        </p:txBody>
      </p:sp>
      <p:pic>
        <p:nvPicPr>
          <p:cNvPr id="10242" name="Picture 2" descr="C:\Users\bwright6\Documents\Projects\CCAS Expansion to VSTC\Data Science\Spring 2017 v1\Goodness of F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4525"/>
            <a:ext cx="91440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0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60190" y="1064491"/>
            <a:ext cx="5144769" cy="3653540"/>
          </a:xfrm>
          <a:prstGeom prst="rect">
            <a:avLst/>
          </a:prstGeom>
        </p:spPr>
      </p:pic>
      <p:sp>
        <p:nvSpPr>
          <p:cNvPr id="5" name="Title 1"/>
          <p:cNvSpPr>
            <a:spLocks noGrp="1"/>
          </p:cNvSpPr>
          <p:nvPr>
            <p:ph type="title"/>
          </p:nvPr>
        </p:nvSpPr>
        <p:spPr>
          <a:xfrm>
            <a:off x="2212491" y="108652"/>
            <a:ext cx="7756263" cy="550656"/>
          </a:xfrm>
        </p:spPr>
        <p:txBody>
          <a:bodyPr/>
          <a:lstStyle/>
          <a:p>
            <a:r>
              <a:rPr lang="en-US" dirty="0"/>
              <a:t>Bike Share Output</a:t>
            </a:r>
          </a:p>
        </p:txBody>
      </p:sp>
    </p:spTree>
    <p:extLst>
      <p:ext uri="{BB962C8B-B14F-4D97-AF65-F5344CB8AC3E}">
        <p14:creationId xmlns:p14="http://schemas.microsoft.com/office/powerpoint/2010/main" val="1013377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a:xfrm>
            <a:off x="1395004" y="685868"/>
            <a:ext cx="10515600" cy="4351338"/>
          </a:xfrm>
        </p:spPr>
        <p:txBody>
          <a:bodyPr anchor="ctr">
            <a:normAutofit/>
          </a:bodyPr>
          <a:lstStyle/>
          <a:p>
            <a:pPr marL="0" indent="0" algn="ctr">
              <a:buNone/>
            </a:pPr>
            <a:r>
              <a:rPr lang="en-US" sz="6000" dirty="0"/>
              <a:t>K-Nearest Neighbors</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7</a:t>
            </a:fld>
            <a:endParaRPr lang="en-US" dirty="0"/>
          </a:p>
        </p:txBody>
      </p:sp>
    </p:spTree>
    <p:extLst>
      <p:ext uri="{BB962C8B-B14F-4D97-AF65-F5344CB8AC3E}">
        <p14:creationId xmlns:p14="http://schemas.microsoft.com/office/powerpoint/2010/main" val="209119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Functional Approximation</a:t>
            </a:r>
          </a:p>
        </p:txBody>
      </p:sp>
      <p:sp>
        <p:nvSpPr>
          <p:cNvPr id="3" name="Content Placeholder 2"/>
          <p:cNvSpPr>
            <a:spLocks noGrp="1"/>
          </p:cNvSpPr>
          <p:nvPr>
            <p:ph idx="1"/>
          </p:nvPr>
        </p:nvSpPr>
        <p:spPr/>
        <p:txBody>
          <a:bodyPr/>
          <a:lstStyle/>
          <a:p>
            <a:r>
              <a:rPr lang="en-US" dirty="0"/>
              <a:t> What is a functional approximation problem?</a:t>
            </a:r>
          </a:p>
          <a:p>
            <a:pPr lvl="1"/>
            <a:r>
              <a:rPr lang="en-US" dirty="0"/>
              <a:t> Target variable: Dependent: What we are trying to predict</a:t>
            </a:r>
          </a:p>
          <a:p>
            <a:pPr lvl="1"/>
            <a:r>
              <a:rPr lang="en-US" dirty="0"/>
              <a:t> Other Variables: Independent: Using to Predict</a:t>
            </a:r>
          </a:p>
          <a:p>
            <a:r>
              <a:rPr lang="en-US" dirty="0"/>
              <a:t> Functional approximation is a approach that uses the other variables we have access to approximate the dependent and does so through the function development</a:t>
            </a:r>
          </a:p>
          <a:p>
            <a:r>
              <a:rPr lang="en-US" dirty="0"/>
              <a:t> We will use regression and which assumes that we have a numeric target variable, for classification it’s often a bi-variate or class level variable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70</a:t>
            </a:fld>
            <a:endParaRPr lang="en-US" dirty="0"/>
          </a:p>
        </p:txBody>
      </p:sp>
    </p:spTree>
    <p:extLst>
      <p:ext uri="{BB962C8B-B14F-4D97-AF65-F5344CB8AC3E}">
        <p14:creationId xmlns:p14="http://schemas.microsoft.com/office/powerpoint/2010/main" val="292433626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Measures </a:t>
            </a:r>
          </a:p>
        </p:txBody>
      </p:sp>
      <p:sp>
        <p:nvSpPr>
          <p:cNvPr id="3" name="Content Placeholder 2"/>
          <p:cNvSpPr>
            <a:spLocks noGrp="1"/>
          </p:cNvSpPr>
          <p:nvPr>
            <p:ph idx="1"/>
          </p:nvPr>
        </p:nvSpPr>
        <p:spPr>
          <a:xfrm>
            <a:off x="197427" y="897841"/>
            <a:ext cx="10515600" cy="2999442"/>
          </a:xfrm>
        </p:spPr>
        <p:txBody>
          <a:bodyPr/>
          <a:lstStyle/>
          <a:p>
            <a:r>
              <a:rPr lang="en-US" dirty="0"/>
              <a:t>Assessing Regression Models: MSE, RMSE and MAE</a:t>
            </a:r>
          </a:p>
          <a:p>
            <a:pPr lvl="1"/>
            <a:r>
              <a:rPr lang="en-US" dirty="0"/>
              <a:t> MSE – The difference between the predicted values and the actual values squared</a:t>
            </a:r>
          </a:p>
          <a:p>
            <a:pPr lvl="1"/>
            <a:r>
              <a:rPr lang="en-US" dirty="0"/>
              <a:t> RSME – Same as above only the square root is taken to put the error back in terms of the dependent variable</a:t>
            </a:r>
          </a:p>
          <a:p>
            <a:pPr lvl="2"/>
            <a:r>
              <a:rPr lang="en-US" dirty="0"/>
              <a:t> Can also normalize the RSME to the range of the data in order to be able to compare RSME outputs that include different data ranges </a:t>
            </a:r>
          </a:p>
          <a:p>
            <a:pPr lvl="1"/>
            <a:r>
              <a:rPr lang="en-US" dirty="0"/>
              <a:t> MAE – The same approach only taking the absolute value instead of squaring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71</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55826824"/>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Equations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72</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605638681"/>
              </p:ext>
            </p:extLst>
          </p:nvPr>
        </p:nvGraphicFramePr>
        <p:xfrm>
          <a:off x="6135328" y="3903830"/>
          <a:ext cx="4617866" cy="1208810"/>
        </p:xfrm>
        <a:graphic>
          <a:graphicData uri="http://schemas.openxmlformats.org/presentationml/2006/ole">
            <mc:AlternateContent xmlns:mc="http://schemas.openxmlformats.org/markup-compatibility/2006">
              <mc:Choice xmlns:v="urn:schemas-microsoft-com:vml" Requires="v">
                <p:oleObj r:id="rId3" imgW="1879600" imgH="495300" progId="Equation.3">
                  <p:embed/>
                </p:oleObj>
              </mc:Choice>
              <mc:Fallback>
                <p:oleObj r:id="rId3" imgW="1879600" imgH="4953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328" y="3903830"/>
                        <a:ext cx="4617866" cy="1208810"/>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73920342"/>
              </p:ext>
            </p:extLst>
          </p:nvPr>
        </p:nvGraphicFramePr>
        <p:xfrm>
          <a:off x="690491" y="3962285"/>
          <a:ext cx="4519656" cy="1150355"/>
        </p:xfrm>
        <a:graphic>
          <a:graphicData uri="http://schemas.openxmlformats.org/presentationml/2006/ole">
            <mc:AlternateContent xmlns:mc="http://schemas.openxmlformats.org/markup-compatibility/2006">
              <mc:Choice xmlns:v="urn:schemas-microsoft-com:vml" Requires="v">
                <p:oleObj r:id="rId5" imgW="1756772" imgH="421625" progId="Equation.3">
                  <p:embed/>
                </p:oleObj>
              </mc:Choice>
              <mc:Fallback>
                <p:oleObj r:id="rId5" imgW="1756772" imgH="421625"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91" y="3962285"/>
                        <a:ext cx="4519656" cy="1150355"/>
                      </a:xfrm>
                      <a:prstGeom prst="rect">
                        <a:avLst/>
                      </a:prstGeom>
                      <a:noFill/>
                    </p:spPr>
                  </p:pic>
                </p:oleObj>
              </mc:Fallback>
            </mc:AlternateContent>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155" y="2330653"/>
            <a:ext cx="4221992" cy="108257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9054" y="2152462"/>
            <a:ext cx="3467100" cy="1260764"/>
          </a:xfrm>
          <a:prstGeom prst="rect">
            <a:avLst/>
          </a:prstGeom>
        </p:spPr>
      </p:pic>
    </p:spTree>
    <p:extLst>
      <p:ext uri="{BB962C8B-B14F-4D97-AF65-F5344CB8AC3E}">
        <p14:creationId xmlns:p14="http://schemas.microsoft.com/office/powerpoint/2010/main" val="163676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a:xfrm>
            <a:off x="197427" y="897840"/>
            <a:ext cx="11652484" cy="5087323"/>
          </a:xfrm>
        </p:spPr>
        <p:txBody>
          <a:bodyPr>
            <a:normAutofit/>
          </a:bodyPr>
          <a:lstStyle/>
          <a:p>
            <a:r>
              <a:rPr lang="en-US" dirty="0"/>
              <a:t> Best used in situations where the data being deploy lacks a high level of complexity </a:t>
            </a:r>
          </a:p>
          <a:p>
            <a:r>
              <a:rPr lang="en-US" dirty="0"/>
              <a:t> Trains very fast but isn’t able to create complex decision boundaries when data is heterogeneous. </a:t>
            </a:r>
          </a:p>
          <a:p>
            <a:r>
              <a:rPr lang="en-US" dirty="0"/>
              <a:t> Also as compared to most ML approaches OLS does not have a built in function that can control for overfitting </a:t>
            </a:r>
          </a:p>
          <a:p>
            <a:pPr lvl="1"/>
            <a:r>
              <a:rPr lang="en-US" dirty="0"/>
              <a:t> However not all hope is lost, we can use forward stepwise regression – which we discussed in Intro to DS or</a:t>
            </a:r>
          </a:p>
          <a:p>
            <a:pPr lvl="1"/>
            <a:r>
              <a:rPr lang="en-US" dirty="0"/>
              <a:t> Ridge/Penalized Regression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73</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1103330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t>
            </a:r>
          </a:p>
        </p:txBody>
      </p:sp>
      <p:sp>
        <p:nvSpPr>
          <p:cNvPr id="3" name="Content Placeholder 2"/>
          <p:cNvSpPr>
            <a:spLocks noGrp="1"/>
          </p:cNvSpPr>
          <p:nvPr>
            <p:ph idx="1"/>
          </p:nvPr>
        </p:nvSpPr>
        <p:spPr>
          <a:xfrm>
            <a:off x="197427" y="897840"/>
            <a:ext cx="11652484" cy="4765205"/>
          </a:xfrm>
        </p:spPr>
        <p:txBody>
          <a:bodyPr>
            <a:normAutofit/>
          </a:bodyPr>
          <a:lstStyle/>
          <a:p>
            <a:r>
              <a:rPr lang="en-US" dirty="0"/>
              <a:t> Said another way basic linear regression has a Prediction Accuracy Problem:</a:t>
            </a:r>
          </a:p>
          <a:p>
            <a:pPr lvl="1"/>
            <a:r>
              <a:rPr lang="en-US" dirty="0"/>
              <a:t> Has a low bias (overfitting) but a high variance</a:t>
            </a:r>
          </a:p>
          <a:p>
            <a:pPr lvl="1"/>
            <a:r>
              <a:rPr lang="en-US" dirty="0"/>
              <a:t> This can be improved by injecting some level of bias into the equation by reducing the impact of certain coefficients </a:t>
            </a:r>
          </a:p>
          <a:p>
            <a:pPr lvl="1"/>
            <a:r>
              <a:rPr lang="en-US" dirty="0"/>
              <a:t> This can improve overall accuracy by reducing variance </a:t>
            </a:r>
          </a:p>
          <a:p>
            <a:r>
              <a:rPr lang="en-US" dirty="0"/>
              <a:t> Draw Dart Board – </a:t>
            </a:r>
          </a:p>
          <a:p>
            <a:r>
              <a:rPr lang="en-US" dirty="0"/>
              <a:t> Another issue is interpretation – with a large number of predictor variables and large data sets it often hard to identify variable importance and explain model outcomes</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74</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14169728"/>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and Sparsity</a:t>
            </a:r>
          </a:p>
        </p:txBody>
      </p:sp>
      <p:sp>
        <p:nvSpPr>
          <p:cNvPr id="3" name="Content Placeholder 2"/>
          <p:cNvSpPr>
            <a:spLocks noGrp="1"/>
          </p:cNvSpPr>
          <p:nvPr>
            <p:ph idx="1"/>
          </p:nvPr>
        </p:nvSpPr>
        <p:spPr/>
        <p:txBody>
          <a:bodyPr>
            <a:normAutofit/>
          </a:bodyPr>
          <a:lstStyle/>
          <a:p>
            <a:r>
              <a:rPr lang="en-US" dirty="0"/>
              <a:t> Often we have more features than observations in the world of big data</a:t>
            </a:r>
          </a:p>
          <a:p>
            <a:pPr lvl="1"/>
            <a:r>
              <a:rPr lang="en-US" dirty="0"/>
              <a:t> What type of problem is this?</a:t>
            </a:r>
          </a:p>
          <a:p>
            <a:r>
              <a:rPr lang="en-US" dirty="0"/>
              <a:t> So we strive to have Sparse models</a:t>
            </a:r>
          </a:p>
          <a:p>
            <a:pPr lvl="1"/>
            <a:r>
              <a:rPr lang="en-US" dirty="0"/>
              <a:t> What do we mean by Sparse?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75</a:t>
            </a:fld>
            <a:endParaRPr lang="en-US" dirty="0"/>
          </a:p>
        </p:txBody>
      </p:sp>
    </p:spTree>
    <p:extLst>
      <p:ext uri="{BB962C8B-B14F-4D97-AF65-F5344CB8AC3E}">
        <p14:creationId xmlns:p14="http://schemas.microsoft.com/office/powerpoint/2010/main" val="174225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Variance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76</a:t>
            </a:fld>
            <a:endParaRPr lang="en-US" dirty="0"/>
          </a:p>
        </p:txBody>
      </p:sp>
      <p:pic>
        <p:nvPicPr>
          <p:cNvPr id="7170" name="Picture 2" descr="https://s3-ap-south-1.amazonaws.com/av-blog-media/wp-content/uploads/2017/06/05211042/overunder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731521"/>
            <a:ext cx="63150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ap-south-1.amazonaws.com/av-blog-media/wp-content/uploads/2017/06/05153246/bias-varia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112" y="1974849"/>
            <a:ext cx="455295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01419"/>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 </a:t>
            </a:r>
          </a:p>
        </p:txBody>
      </p:sp>
      <p:sp>
        <p:nvSpPr>
          <p:cNvPr id="3" name="Content Placeholder 2"/>
          <p:cNvSpPr>
            <a:spLocks noGrp="1"/>
          </p:cNvSpPr>
          <p:nvPr>
            <p:ph idx="1"/>
          </p:nvPr>
        </p:nvSpPr>
        <p:spPr>
          <a:xfrm>
            <a:off x="197427" y="897840"/>
            <a:ext cx="11652484" cy="1107605"/>
          </a:xfrm>
        </p:spPr>
        <p:txBody>
          <a:bodyPr>
            <a:normAutofit/>
          </a:bodyPr>
          <a:lstStyle/>
          <a:p>
            <a:r>
              <a:rPr lang="en-US" dirty="0"/>
              <a:t> Injecting bias can be done through a regulator or utilization of a penalizing attribute. two common examples are Ridge and Lasso, let’s start with Ridge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77</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3" y="1943921"/>
            <a:ext cx="7356515" cy="1315649"/>
          </a:xfrm>
          <a:prstGeom prst="rect">
            <a:avLst/>
          </a:prstGeom>
        </p:spPr>
      </p:pic>
      <p:sp>
        <p:nvSpPr>
          <p:cNvPr id="7" name="TextBox 6"/>
          <p:cNvSpPr txBox="1"/>
          <p:nvPr/>
        </p:nvSpPr>
        <p:spPr>
          <a:xfrm>
            <a:off x="7107382" y="2198542"/>
            <a:ext cx="4665518" cy="541952"/>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Ø"/>
              <a:defRPr sz="2800">
                <a:solidFill>
                  <a:schemeClr val="accent1"/>
                </a:solidFill>
                <a:latin typeface="Calibri" panose="020F0502020204030204" pitchFamily="34" charset="0"/>
                <a:cs typeface="Calibri" panose="020F0502020204030204" pitchFamily="34" charset="0"/>
              </a:defRPr>
            </a:lvl1pPr>
            <a:lvl2pPr marL="685800" indent="-228600">
              <a:lnSpc>
                <a:spcPct val="90000"/>
              </a:lnSpc>
              <a:spcBef>
                <a:spcPts val="500"/>
              </a:spcBef>
              <a:buFont typeface="Wingdings" panose="05000000000000000000" pitchFamily="2" charset="2"/>
              <a:buChar char="v"/>
              <a:defRPr sz="2400">
                <a:solidFill>
                  <a:schemeClr val="accent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Wingdings" panose="05000000000000000000" pitchFamily="2" charset="2"/>
              <a:buChar char="Ø"/>
              <a:defRPr sz="2000">
                <a:solidFill>
                  <a:schemeClr val="accent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Wingdings" panose="05000000000000000000" pitchFamily="2" charset="2"/>
              <a:buChar char="v"/>
              <a:defRPr>
                <a:solidFill>
                  <a:schemeClr val="accent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Wingdings" panose="05000000000000000000" pitchFamily="2" charset="2"/>
              <a:buChar char="Ø"/>
              <a:defRPr>
                <a:solidFill>
                  <a:schemeClr val="accent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dirty="0"/>
              <a:t>Basic Regression Equation</a:t>
            </a:r>
          </a:p>
        </p:txBody>
      </p:sp>
    </p:spTree>
    <p:extLst>
      <p:ext uri="{BB962C8B-B14F-4D97-AF65-F5344CB8AC3E}">
        <p14:creationId xmlns:p14="http://schemas.microsoft.com/office/powerpoint/2010/main" val="36906281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3" y="801543"/>
            <a:ext cx="10120745" cy="6056457"/>
          </a:xfrm>
          <a:prstGeom prst="rect">
            <a:avLst/>
          </a:prstGeom>
        </p:spPr>
      </p:pic>
    </p:spTree>
    <p:extLst>
      <p:ext uri="{BB962C8B-B14F-4D97-AF65-F5344CB8AC3E}">
        <p14:creationId xmlns:p14="http://schemas.microsoft.com/office/powerpoint/2010/main" val="3052005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Penalty </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197427" y="2820158"/>
                <a:ext cx="11652484" cy="3536192"/>
              </a:xfrm>
            </p:spPr>
            <p:txBody>
              <a:bodyPr>
                <a:normAutofit/>
              </a:bodyPr>
              <a:lstStyle/>
              <a:p>
                <a:r>
                  <a:rPr lang="en-US" dirty="0"/>
                  <a:t> In this example if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is 0 we simply have normal regression equations</a:t>
                </a:r>
              </a:p>
              <a:p>
                <a:r>
                  <a:rPr lang="en-US" dirty="0"/>
                  <a:t> If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is large or ∞ then the </a:t>
                </a:r>
                <a14:m>
                  <m:oMath xmlns:m="http://schemas.openxmlformats.org/officeDocument/2006/math">
                    <m:r>
                      <a:rPr lang="en-US">
                        <a:latin typeface="Cambria Math" panose="02040503050406030204" pitchFamily="18" charset="0"/>
                      </a:rPr>
                      <m:t>𝛽</m:t>
                    </m:r>
                  </m:oMath>
                </a14:m>
                <a:r>
                  <a:rPr lang="en-US" dirty="0"/>
                  <a:t> approaches zero and only the constant term is available to predict y</a:t>
                </a:r>
              </a:p>
              <a:p>
                <a:r>
                  <a:rPr lang="en-US" dirty="0"/>
                  <a:t> Essentially provides a weight on the squared residuals during the normal OLS process </a:t>
                </a:r>
              </a:p>
              <a:p>
                <a:r>
                  <a:rPr lang="en-US" dirty="0"/>
                  <a:t> We want to train the regulator to fall between 0 and 1 using cross-validation in such a way that it minimize mean square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197427" y="2820158"/>
                <a:ext cx="11652484" cy="3536192"/>
              </a:xfrm>
              <a:blipFill>
                <a:blip r:embed="rId3"/>
                <a:stretch>
                  <a:fillRect l="-889" t="-2931" r="-15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79</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4" y="966556"/>
            <a:ext cx="1792059" cy="148162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62324" y="1273403"/>
                <a:ext cx="8391031" cy="867930"/>
              </a:xfrm>
              <a:prstGeom prst="rect">
                <a:avLst/>
              </a:prstGeom>
            </p:spPr>
            <p:txBody>
              <a:bodyPr vert="horz" lIns="91440" tIns="45720" rIns="91440" bIns="45720" rtlCol="0" anchor="ctr">
                <a:normAutofit/>
              </a:bodyPr>
              <a:lstStyle>
                <a:lvl1pPr>
                  <a:lnSpc>
                    <a:spcPct val="90000"/>
                  </a:lnSpc>
                  <a:spcBef>
                    <a:spcPct val="0"/>
                  </a:spcBef>
                  <a:buNone/>
                  <a:defRPr sz="2800" b="1">
                    <a:solidFill>
                      <a:schemeClr val="accent1"/>
                    </a:solidFill>
                    <a:latin typeface="+mj-lt"/>
                    <a:ea typeface="+mj-ea"/>
                    <a:cs typeface="+mj-cs"/>
                  </a:defRPr>
                </a:lvl1pPr>
              </a:lstStyle>
              <a:p>
                <a:r>
                  <a:rPr lang="en-US" dirty="0"/>
                  <a:t>Essentially the square of the Euclidean norm (magnitude) of </a:t>
                </a:r>
                <a14:m>
                  <m:oMath xmlns:m="http://schemas.openxmlformats.org/officeDocument/2006/math">
                    <m:r>
                      <a:rPr lang="en-US">
                        <a:latin typeface="Cambria Math" panose="02040503050406030204" pitchFamily="18" charset="0"/>
                      </a:rPr>
                      <m:t>𝛽</m:t>
                    </m:r>
                    <m:r>
                      <a:rPr lang="en-US" b="1" i="0" smtClean="0">
                        <a:latin typeface="Cambria Math" panose="02040503050406030204" pitchFamily="18" charset="0"/>
                      </a:rPr>
                      <m:t> </m:t>
                    </m:r>
                  </m:oMath>
                </a14:m>
                <a:r>
                  <a:rPr lang="en-US" dirty="0"/>
                  <a:t>which is the vector of coefficients</a:t>
                </a:r>
              </a:p>
            </p:txBody>
          </p:sp>
        </mc:Choice>
        <mc:Fallback xmlns="">
          <p:sp>
            <p:nvSpPr>
              <p:cNvPr id="6" name="TextBox 5"/>
              <p:cNvSpPr txBox="1">
                <a:spLocks noRot="1" noChangeAspect="1" noMove="1" noResize="1" noEditPoints="1" noAdjustHandles="1" noChangeArrowheads="1" noChangeShapeType="1" noTextEdit="1"/>
              </p:cNvSpPr>
              <p:nvPr/>
            </p:nvSpPr>
            <p:spPr>
              <a:xfrm>
                <a:off x="2862324" y="1273403"/>
                <a:ext cx="8391031" cy="867930"/>
              </a:xfrm>
              <a:prstGeom prst="rect">
                <a:avLst/>
              </a:prstGeom>
              <a:blipFill>
                <a:blip r:embed="rId5"/>
                <a:stretch>
                  <a:fillRect l="-1526" t="-11268" r="-218" b="-20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16973" y="1834414"/>
                <a:ext cx="571500" cy="646331"/>
              </a:xfrm>
              <a:prstGeom prst="rect">
                <a:avLst/>
              </a:prstGeom>
              <a:noFill/>
            </p:spPr>
            <p:txBody>
              <a:bodyPr wrap="square" rtlCol="0">
                <a:spAutoFit/>
              </a:bodyPr>
              <a:lstStyle/>
              <a:p>
                <a:r>
                  <a:rPr lang="en-US" dirty="0"/>
                  <a:t>or</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16973" y="1834414"/>
                <a:ext cx="571500" cy="646331"/>
              </a:xfrm>
              <a:prstGeom prst="rect">
                <a:avLst/>
              </a:prstGeom>
              <a:blipFill>
                <a:blip r:embed="rId6"/>
                <a:stretch>
                  <a:fillRect l="-9677" t="-5660"/>
                </a:stretch>
              </a:blipFill>
            </p:spPr>
            <p:txBody>
              <a:bodyPr/>
              <a:lstStyle/>
              <a:p>
                <a:r>
                  <a:rPr lang="en-US">
                    <a:noFill/>
                  </a:rPr>
                  <a:t> </a:t>
                </a:r>
              </a:p>
            </p:txBody>
          </p:sp>
        </mc:Fallback>
      </mc:AlternateContent>
    </p:spTree>
    <p:extLst>
      <p:ext uri="{BB962C8B-B14F-4D97-AF65-F5344CB8AC3E}">
        <p14:creationId xmlns:p14="http://schemas.microsoft.com/office/powerpoint/2010/main" val="297810606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approach for k-NN</a:t>
            </a:r>
          </a:p>
        </p:txBody>
      </p:sp>
      <p:sp>
        <p:nvSpPr>
          <p:cNvPr id="3" name="Content Placeholder 2"/>
          <p:cNvSpPr>
            <a:spLocks noGrp="1"/>
          </p:cNvSpPr>
          <p:nvPr>
            <p:ph idx="1"/>
          </p:nvPr>
        </p:nvSpPr>
        <p:spPr>
          <a:xfrm>
            <a:off x="80554" y="831089"/>
            <a:ext cx="10515600" cy="5655435"/>
          </a:xfrm>
        </p:spPr>
        <p:txBody>
          <a:bodyPr>
            <a:normAutofit/>
          </a:bodyPr>
          <a:lstStyle/>
          <a:p>
            <a:pPr marL="0" indent="0" fontAlgn="base">
              <a:buNone/>
            </a:pPr>
            <a:r>
              <a:rPr lang="en-US" sz="2400" dirty="0"/>
              <a:t>Simple goal:</a:t>
            </a:r>
          </a:p>
          <a:p>
            <a:pPr fontAlgn="base"/>
            <a:r>
              <a:rPr lang="en-US" sz="2400" dirty="0"/>
              <a:t>Predict the label of a data point by:</a:t>
            </a:r>
          </a:p>
          <a:p>
            <a:pPr lvl="1" fontAlgn="base"/>
            <a:r>
              <a:rPr lang="en-US" dirty="0"/>
              <a:t> Looking at the ‘k’ closest labeled data points (neighbors)</a:t>
            </a:r>
          </a:p>
          <a:p>
            <a:pPr lvl="1" fontAlgn="base"/>
            <a:r>
              <a:rPr lang="en-US" dirty="0"/>
              <a:t> Uses a </a:t>
            </a:r>
            <a:r>
              <a:rPr lang="en-US" b="1" dirty="0">
                <a:solidFill>
                  <a:srgbClr val="FF0000"/>
                </a:solidFill>
              </a:rPr>
              <a:t>majority vote</a:t>
            </a:r>
          </a:p>
          <a:p>
            <a:pPr fontAlgn="base"/>
            <a:r>
              <a:rPr lang="en-US" sz="2400" dirty="0"/>
              <a:t> One of the easiest algorithms to interpret, oftentimes used as a </a:t>
            </a:r>
            <a:r>
              <a:rPr lang="en-US" sz="2400" b="1" dirty="0">
                <a:solidFill>
                  <a:srgbClr val="FF0000"/>
                </a:solidFill>
              </a:rPr>
              <a:t>baseline</a:t>
            </a:r>
            <a:r>
              <a:rPr lang="en-US" sz="2400" dirty="0"/>
              <a:t> for measuring model performance</a:t>
            </a:r>
          </a:p>
          <a:p>
            <a:r>
              <a:rPr lang="en-US" altLang="en-US" sz="2400" dirty="0"/>
              <a:t> Memory-Based Learning</a:t>
            </a:r>
          </a:p>
          <a:p>
            <a:pPr lvl="1"/>
            <a:r>
              <a:rPr lang="en-US" altLang="en-US" dirty="0"/>
              <a:t> Also known as “case-based” or “example-based” learning</a:t>
            </a:r>
          </a:p>
          <a:p>
            <a:r>
              <a:rPr lang="en-US" altLang="en-US" sz="2400" dirty="0"/>
              <a:t> Intuition behind memory-based learning</a:t>
            </a:r>
          </a:p>
          <a:p>
            <a:pPr lvl="1"/>
            <a:r>
              <a:rPr lang="en-US" altLang="en-US" dirty="0"/>
              <a:t> Similar inputs map to similar outputs</a:t>
            </a:r>
          </a:p>
          <a:p>
            <a:pPr lvl="2"/>
            <a:r>
              <a:rPr lang="en-US" altLang="en-US" sz="2400" dirty="0"/>
              <a:t> If true, we just have to define “similar”</a:t>
            </a:r>
          </a:p>
          <a:p>
            <a:pPr lvl="2"/>
            <a:r>
              <a:rPr lang="en-US" altLang="en-US" dirty="0"/>
              <a:t> </a:t>
            </a:r>
            <a:r>
              <a:rPr lang="en-US" altLang="en-US" sz="2400" dirty="0"/>
              <a:t>Not all similarities created equal</a:t>
            </a:r>
            <a:r>
              <a:rPr lang="mr-IN" altLang="en-US" sz="2400" dirty="0"/>
              <a:t>…</a:t>
            </a:r>
            <a:endParaRPr lang="en-US" altLang="en-US" sz="2400" dirty="0"/>
          </a:p>
          <a:p>
            <a:pPr fontAlgn="base"/>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a:t>
            </a:fld>
            <a:endParaRPr lang="en-US" dirty="0"/>
          </a:p>
        </p:txBody>
      </p:sp>
    </p:spTree>
    <p:extLst>
      <p:ext uri="{BB962C8B-B14F-4D97-AF65-F5344CB8AC3E}">
        <p14:creationId xmlns:p14="http://schemas.microsoft.com/office/powerpoint/2010/main" val="15930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1000"/>
                                        <p:tgtEl>
                                          <p:spTgt spid="3">
                                            <p:txEl>
                                              <p:pRg st="10" end="10"/>
                                            </p:txEl>
                                          </p:spTgt>
                                        </p:tgtEl>
                                      </p:cBhvr>
                                    </p:animEffect>
                                    <p:anim calcmode="lin" valueType="num">
                                      <p:cBhvr>
                                        <p:cTn id="5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Decent </a:t>
            </a:r>
          </a:p>
        </p:txBody>
      </p:sp>
      <p:sp>
        <p:nvSpPr>
          <p:cNvPr id="3" name="Content Placeholder 2"/>
          <p:cNvSpPr>
            <a:spLocks noGrp="1"/>
          </p:cNvSpPr>
          <p:nvPr>
            <p:ph idx="1"/>
          </p:nvPr>
        </p:nvSpPr>
        <p:spPr>
          <a:xfrm>
            <a:off x="80554" y="931786"/>
            <a:ext cx="10515600" cy="3851229"/>
          </a:xfrm>
        </p:spPr>
        <p:txBody>
          <a:bodyPr/>
          <a:lstStyle/>
          <a:p>
            <a:r>
              <a:rPr lang="en-US" dirty="0"/>
              <a:t> Penalized regression methods use a very common algorithm called gradient decent</a:t>
            </a:r>
          </a:p>
          <a:p>
            <a:r>
              <a:rPr lang="en-US" dirty="0"/>
              <a:t> It is essentially a step function that works to minimize some cost function through a iterative process</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185" y="2687222"/>
            <a:ext cx="5155390" cy="1589356"/>
          </a:xfrm>
          <a:prstGeom prst="rect">
            <a:avLst/>
          </a:prstGeom>
        </p:spPr>
      </p:pic>
      <p:cxnSp>
        <p:nvCxnSpPr>
          <p:cNvPr id="7" name="Straight Arrow Connector 6"/>
          <p:cNvCxnSpPr/>
          <p:nvPr/>
        </p:nvCxnSpPr>
        <p:spPr>
          <a:xfrm flipH="1" flipV="1">
            <a:off x="1259058" y="3212757"/>
            <a:ext cx="7034" cy="25198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59058" y="5719278"/>
            <a:ext cx="35818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Block Arc 11"/>
          <p:cNvSpPr/>
          <p:nvPr/>
        </p:nvSpPr>
        <p:spPr>
          <a:xfrm rot="10800000">
            <a:off x="1771132" y="2496064"/>
            <a:ext cx="2586683" cy="3080951"/>
          </a:xfrm>
          <a:prstGeom prst="blockArc">
            <a:avLst>
              <a:gd name="adj1" fmla="val 10800000"/>
              <a:gd name="adj2" fmla="val 21510946"/>
              <a:gd name="adj3" fmla="val 1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4229925" y="4481384"/>
            <a:ext cx="115329" cy="1070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886200" y="3972545"/>
            <a:ext cx="638022" cy="15971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01611" y="4481384"/>
            <a:ext cx="115329" cy="1070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581214" y="3828288"/>
            <a:ext cx="659260" cy="162763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766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Decent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06" y="590309"/>
            <a:ext cx="10634321" cy="6131166"/>
          </a:xfrm>
          <a:prstGeom prst="rect">
            <a:avLst/>
          </a:prstGeom>
        </p:spPr>
      </p:pic>
    </p:spTree>
    <p:extLst>
      <p:ext uri="{BB962C8B-B14F-4D97-AF65-F5344CB8AC3E}">
        <p14:creationId xmlns:p14="http://schemas.microsoft.com/office/powerpoint/2010/main" val="3155708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82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3" y="801543"/>
            <a:ext cx="10120745" cy="6056457"/>
          </a:xfrm>
          <a:prstGeom prst="rect">
            <a:avLst/>
          </a:prstGeom>
        </p:spPr>
      </p:pic>
    </p:spTree>
    <p:extLst>
      <p:ext uri="{BB962C8B-B14F-4D97-AF65-F5344CB8AC3E}">
        <p14:creationId xmlns:p14="http://schemas.microsoft.com/office/powerpoint/2010/main" val="1192539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 Norm or Euclidean Norm or Euclidean Length</a:t>
            </a:r>
          </a:p>
        </p:txBody>
      </p:sp>
      <p:sp>
        <p:nvSpPr>
          <p:cNvPr id="3" name="Content Placeholder 2"/>
          <p:cNvSpPr>
            <a:spLocks noGrp="1"/>
          </p:cNvSpPr>
          <p:nvPr>
            <p:ph idx="1"/>
          </p:nvPr>
        </p:nvSpPr>
        <p:spPr/>
        <p:txBody>
          <a:bodyPr/>
          <a:lstStyle/>
          <a:p>
            <a:r>
              <a:rPr lang="en-US" dirty="0"/>
              <a:t> Square of all the elements in matrix </a:t>
            </a:r>
          </a:p>
          <a:p>
            <a:r>
              <a:rPr lang="en-US" dirty="0"/>
              <a:t> Sum the values together</a:t>
            </a:r>
          </a:p>
          <a:p>
            <a:r>
              <a:rPr lang="en-US" dirty="0"/>
              <a:t> Take the square root </a:t>
            </a:r>
          </a:p>
          <a:p>
            <a:r>
              <a:rPr lang="en-US" dirty="0"/>
              <a:t> Ridge also squares the final result of this, so we are taking the square of the Euclidean norm and multiply this number by the penalty to weight </a:t>
            </a:r>
            <a:r>
              <a:rPr lang="en-US"/>
              <a:t>the coefficients </a:t>
            </a: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83</a:t>
            </a:fld>
            <a:endParaRPr lang="en-US" dirty="0"/>
          </a:p>
        </p:txBody>
      </p:sp>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5E5E5"/>
                </a:solidFill>
                <a:effectLst/>
                <a:latin typeface="Merriweather"/>
              </a:rPr>
              <a:t>In words, the </a:t>
            </a:r>
            <a:r>
              <a:rPr kumimoji="0" lang="en-US" altLang="en-US" sz="1200" b="0" i="0" u="none" strike="noStrike" cap="none" normalizeH="0" baseline="0">
                <a:ln>
                  <a:noFill/>
                </a:ln>
                <a:solidFill>
                  <a:srgbClr val="E5E5E5"/>
                </a:solidFill>
                <a:effectLst/>
                <a:latin typeface="Inconsolata"/>
              </a:rPr>
              <a:t>L2 norm</a:t>
            </a:r>
            <a:r>
              <a:rPr kumimoji="0" lang="en-US" altLang="en-US" sz="1200" b="0" i="0" u="none" strike="noStrike" cap="none" normalizeH="0" baseline="0">
                <a:ln>
                  <a:noFill/>
                </a:ln>
                <a:solidFill>
                  <a:srgbClr val="E5E5E5"/>
                </a:solidFill>
                <a:effectLst/>
                <a:latin typeface="Merriweather"/>
              </a:rPr>
              <a:t> is defined as, 1) square all the elements in the vector together; 2) sum these squared values; and, 3) take the square root of this sum.</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3731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Visualization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84</a:t>
            </a:fld>
            <a:endParaRPr lang="en-US" dirty="0"/>
          </a:p>
        </p:txBody>
      </p:sp>
      <p:pic>
        <p:nvPicPr>
          <p:cNvPr id="5122" name="Picture 2" descr="geometric interpretation of ridge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727" y="1300883"/>
            <a:ext cx="4691206" cy="339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38411"/>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386" y="929217"/>
                <a:ext cx="10515600" cy="4351338"/>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e>
                        </m:eqArr>
                      </m:e>
                    </m:d>
                  </m:oMath>
                </a14:m>
                <a:endParaRPr lang="en-US" b="0" dirty="0">
                  <a:ea typeface="Cambria Math" panose="02040503050406030204" pitchFamily="18" charset="0"/>
                </a:endParaRPr>
              </a:p>
              <a:p>
                <a:r>
                  <a:rPr lang="en-US" dirty="0"/>
                  <a:t> L2 – Norm : II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II</a:t>
                </a:r>
                <a:r>
                  <a:rPr lang="en-US" baseline="-25000" dirty="0"/>
                  <a:t>2 </a:t>
                </a:r>
                <a:r>
                  <a:rPr lang="en-US" dirty="0"/>
                  <a:t> = </a:t>
                </a:r>
                <a14:m>
                  <m:oMath xmlns:m="http://schemas.openxmlformats.org/officeDocument/2006/math">
                    <m:rad>
                      <m:radPr>
                        <m:degHide m:val="on"/>
                        <m:ctrlPr>
                          <a:rPr lang="en-US" i="1" smtClean="0">
                            <a:latin typeface="Cambria Math" panose="02040503050406030204" pitchFamily="18" charset="0"/>
                          </a:rPr>
                        </m:ctrlPr>
                      </m:radPr>
                      <m:deg/>
                      <m:e>
                        <m:r>
                          <a:rPr lang="en-US"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rad>
                  </m:oMath>
                </a14:m>
                <a:r>
                  <a:rPr lang="en-US" baseline="30000" dirty="0"/>
                  <a:t>2</a:t>
                </a:r>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oMath>
                </a14:m>
                <a:r>
                  <a:rPr lang="en-US" baseline="30000" dirty="0"/>
                  <a:t>2 </a:t>
                </a:r>
                <a:r>
                  <a:rPr lang="en-US" dirty="0"/>
                  <a:t> : What we used for ridge, essentially calculates the magnitude of the coefficient vector of the regression equation, gives us a bias minimum </a:t>
                </a:r>
              </a:p>
              <a:p>
                <a:r>
                  <a:rPr lang="en-US" dirty="0"/>
                  <a:t>L1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386" y="929217"/>
                <a:ext cx="10515600" cy="4351338"/>
              </a:xfrm>
              <a:blipFill>
                <a:blip r:embed="rId3"/>
                <a:stretch>
                  <a:fillRect l="-1043"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85</a:t>
            </a:fld>
            <a:endParaRPr lang="en-US" dirty="0"/>
          </a:p>
        </p:txBody>
      </p:sp>
      <p:cxnSp>
        <p:nvCxnSpPr>
          <p:cNvPr id="6" name="Straight Arrow Connector 5"/>
          <p:cNvCxnSpPr/>
          <p:nvPr/>
        </p:nvCxnSpPr>
        <p:spPr>
          <a:xfrm>
            <a:off x="436552" y="1126941"/>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24154" y="2778279"/>
            <a:ext cx="69388" cy="3943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91581" y="4695569"/>
            <a:ext cx="71009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7417" y="1810282"/>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093542" y="3657600"/>
            <a:ext cx="1211267" cy="103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57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650542"/>
                <a:ext cx="10515600" cy="4351338"/>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e>
                        </m:eqArr>
                      </m:e>
                    </m:d>
                  </m:oMath>
                </a14:m>
                <a:endParaRPr lang="en-US" b="0" dirty="0">
                  <a:ea typeface="Cambria Math" panose="02040503050406030204" pitchFamily="18" charset="0"/>
                </a:endParaRPr>
              </a:p>
              <a:p>
                <a:r>
                  <a:rPr lang="en-US" dirty="0"/>
                  <a:t> L1 – Norm : II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II</a:t>
                </a:r>
                <a:r>
                  <a:rPr lang="en-US" baseline="-25000" dirty="0"/>
                  <a:t>1 </a:t>
                </a:r>
                <a:r>
                  <a:rPr lang="en-US" dirty="0"/>
                  <a:t> = 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oMath>
                </a14:m>
                <a:r>
                  <a:rPr lang="en-US" dirty="0"/>
                  <a:t>I + 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oMath>
                </a14:m>
                <a:r>
                  <a:rPr lang="en-US" dirty="0"/>
                  <a:t>I : What we used for ridge, essentially calculates the magnitude of the coefficient vector of the regression equation, gives us a bias minimum. Cartesian Distance or Euclidean Distance of our vector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650542"/>
                <a:ext cx="10515600" cy="4351338"/>
              </a:xfrm>
              <a:blipFill>
                <a:blip r:embed="rId3"/>
                <a:stretch>
                  <a:fillRect l="-9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86</a:t>
            </a:fld>
            <a:endParaRPr lang="en-US" dirty="0"/>
          </a:p>
        </p:txBody>
      </p:sp>
      <p:cxnSp>
        <p:nvCxnSpPr>
          <p:cNvPr id="6" name="Straight Arrow Connector 5"/>
          <p:cNvCxnSpPr/>
          <p:nvPr/>
        </p:nvCxnSpPr>
        <p:spPr>
          <a:xfrm>
            <a:off x="436552" y="813433"/>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998402" y="3021874"/>
            <a:ext cx="69388" cy="36664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43692" y="4819753"/>
            <a:ext cx="53094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7417" y="1583859"/>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883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p:sp>
        <p:nvSpPr>
          <p:cNvPr id="4" name="Slide Number Placeholder 3"/>
          <p:cNvSpPr>
            <a:spLocks noGrp="1"/>
          </p:cNvSpPr>
          <p:nvPr>
            <p:ph type="sldNum" sz="quarter" idx="12"/>
          </p:nvPr>
        </p:nvSpPr>
        <p:spPr>
          <a:xfrm>
            <a:off x="9085929" y="6269387"/>
            <a:ext cx="2743200" cy="365125"/>
          </a:xfrm>
        </p:spPr>
        <p:txBody>
          <a:bodyPr/>
          <a:lstStyle/>
          <a:p>
            <a:fld id="{5ACD0CF0-90CC-9C41-A77B-2776398A8C8B}" type="slidenum">
              <a:rPr lang="en-US" smtClean="0"/>
              <a:pPr/>
              <a:t>87</a:t>
            </a:fld>
            <a:endParaRPr lang="en-US" dirty="0"/>
          </a:p>
        </p:txBody>
      </p:sp>
      <p:cxnSp>
        <p:nvCxnSpPr>
          <p:cNvPr id="8" name="Straight Arrow Connector 7"/>
          <p:cNvCxnSpPr/>
          <p:nvPr/>
        </p:nvCxnSpPr>
        <p:spPr>
          <a:xfrm>
            <a:off x="5532788" y="1741915"/>
            <a:ext cx="69388" cy="36664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78078" y="3539794"/>
            <a:ext cx="53094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598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Equation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88</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791787664"/>
              </p:ext>
            </p:extLst>
          </p:nvPr>
        </p:nvGraphicFramePr>
        <p:xfrm>
          <a:off x="0" y="0"/>
          <a:ext cx="12191999" cy="6858000"/>
        </p:xfrm>
        <a:graphic>
          <a:graphicData uri="http://schemas.openxmlformats.org/presentationml/2006/ole">
            <mc:AlternateContent xmlns:mc="http://schemas.openxmlformats.org/markup-compatibility/2006">
              <mc:Choice xmlns:v="urn:schemas-microsoft-com:vml" Requires="v">
                <p:oleObj name="Acrobat Document" r:id="rId2" imgW="2766045" imgH="2072622" progId="Acrobat.Document.DC">
                  <p:embed/>
                </p:oleObj>
              </mc:Choice>
              <mc:Fallback>
                <p:oleObj name="Acrobat Document" r:id="rId2" imgW="2766045" imgH="2072622" progId="Acrobat.Document.DC">
                  <p:embed/>
                  <p:pic>
                    <p:nvPicPr>
                      <p:cNvPr id="6" name="Object 5"/>
                      <p:cNvPicPr/>
                      <p:nvPr/>
                    </p:nvPicPr>
                    <p:blipFill>
                      <a:blip r:embed="rId3"/>
                      <a:stretch>
                        <a:fillRect/>
                      </a:stretch>
                    </p:blipFill>
                    <p:spPr>
                      <a:xfrm>
                        <a:off x="0" y="0"/>
                        <a:ext cx="12191999" cy="6858000"/>
                      </a:xfrm>
                      <a:prstGeom prst="rect">
                        <a:avLst/>
                      </a:prstGeom>
                    </p:spPr>
                  </p:pic>
                </p:oleObj>
              </mc:Fallback>
            </mc:AlternateContent>
          </a:graphicData>
        </a:graphic>
      </p:graphicFrame>
    </p:spTree>
    <p:extLst>
      <p:ext uri="{BB962C8B-B14F-4D97-AF65-F5344CB8AC3E}">
        <p14:creationId xmlns:p14="http://schemas.microsoft.com/office/powerpoint/2010/main" val="268742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Memory-Based Learning</a:t>
            </a:r>
          </a:p>
        </p:txBody>
      </p:sp>
      <p:sp>
        <p:nvSpPr>
          <p:cNvPr id="3" name="Content Placeholder 2"/>
          <p:cNvSpPr>
            <a:spLocks noGrp="1"/>
          </p:cNvSpPr>
          <p:nvPr>
            <p:ph idx="1"/>
          </p:nvPr>
        </p:nvSpPr>
        <p:spPr>
          <a:xfrm>
            <a:off x="47216" y="862081"/>
            <a:ext cx="10515600" cy="5391082"/>
          </a:xfrm>
        </p:spPr>
        <p:txBody>
          <a:bodyPr>
            <a:noAutofit/>
          </a:bodyPr>
          <a:lstStyle/>
          <a:p>
            <a:pPr>
              <a:lnSpc>
                <a:spcPct val="80000"/>
              </a:lnSpc>
            </a:pPr>
            <a:r>
              <a:rPr lang="en-US" altLang="en-US" dirty="0"/>
              <a:t> How do we determine “similar”?</a:t>
            </a:r>
          </a:p>
          <a:p>
            <a:pPr>
              <a:lnSpc>
                <a:spcPct val="80000"/>
              </a:lnSpc>
            </a:pPr>
            <a:r>
              <a:rPr lang="en-US" altLang="en-US" dirty="0"/>
              <a:t> For instance, if we wanted to:</a:t>
            </a:r>
          </a:p>
          <a:p>
            <a:pPr>
              <a:lnSpc>
                <a:spcPct val="80000"/>
              </a:lnSpc>
            </a:pPr>
            <a:r>
              <a:rPr lang="en-US" altLang="en-US" dirty="0"/>
              <a:t> Predict Brian’s weight</a:t>
            </a:r>
          </a:p>
          <a:p>
            <a:pPr lvl="1">
              <a:lnSpc>
                <a:spcPct val="80000"/>
              </a:lnSpc>
            </a:pPr>
            <a:r>
              <a:rPr lang="en-US" altLang="en-US" sz="2800" dirty="0"/>
              <a:t> Who are the similar people?</a:t>
            </a:r>
          </a:p>
          <a:p>
            <a:pPr lvl="1">
              <a:lnSpc>
                <a:spcPct val="80000"/>
              </a:lnSpc>
            </a:pPr>
            <a:r>
              <a:rPr lang="en-US" altLang="en-US" sz="2800" dirty="0"/>
              <a:t> Similar age, diet, height, waistline, activity level …</a:t>
            </a:r>
          </a:p>
          <a:p>
            <a:pPr>
              <a:lnSpc>
                <a:spcPct val="80000"/>
              </a:lnSpc>
            </a:pPr>
            <a:r>
              <a:rPr lang="en-US" altLang="en-US" dirty="0"/>
              <a:t> Predict Brian’s IQ</a:t>
            </a:r>
          </a:p>
          <a:p>
            <a:pPr lvl="1">
              <a:lnSpc>
                <a:spcPct val="80000"/>
              </a:lnSpc>
            </a:pPr>
            <a:r>
              <a:rPr lang="en-US" altLang="en-US" sz="2800" dirty="0"/>
              <a:t> Similar occupation, writing style, undergraduate degree, SAT score, …</a:t>
            </a:r>
          </a:p>
          <a:p>
            <a:pPr>
              <a:lnSpc>
                <a:spcPct val="80000"/>
              </a:lnSpc>
            </a:pPr>
            <a:r>
              <a:rPr lang="en-US" altLang="en-US" dirty="0"/>
              <a:t> How do we calculate variously ranges in similarity?</a:t>
            </a:r>
          </a:p>
          <a:p>
            <a:pPr lvl="1">
              <a:lnSpc>
                <a:spcPct val="80000"/>
              </a:lnSpc>
            </a:pPr>
            <a:r>
              <a:rPr lang="en-US" altLang="en-US" sz="2800" dirty="0"/>
              <a:t>Need some metric…</a:t>
            </a:r>
          </a:p>
          <a:p>
            <a:pPr lvl="2">
              <a:lnSpc>
                <a:spcPct val="80000"/>
              </a:lnSpc>
            </a:pPr>
            <a:r>
              <a:rPr lang="en-US" altLang="en-US" sz="2800" dirty="0"/>
              <a:t> Distance</a:t>
            </a:r>
          </a:p>
          <a:p>
            <a:pPr lvl="2">
              <a:lnSpc>
                <a:spcPct val="80000"/>
              </a:lnSpc>
            </a:pPr>
            <a:endParaRPr lang="en-US" altLang="en-US" sz="2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9</a:t>
            </a:fld>
            <a:endParaRPr lang="en-US" dirty="0"/>
          </a:p>
        </p:txBody>
      </p:sp>
    </p:spTree>
    <p:extLst>
      <p:ext uri="{BB962C8B-B14F-4D97-AF65-F5344CB8AC3E}">
        <p14:creationId xmlns:p14="http://schemas.microsoft.com/office/powerpoint/2010/main" val="195329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arn(inVertical)">
                                      <p:cBhvr>
                                        <p:cTn id="41" dur="500"/>
                                        <p:tgtEl>
                                          <p:spTgt spid="3">
                                            <p:txEl>
                                              <p:pRg st="7" end="7"/>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arn(inVertical)">
                                      <p:cBhvr>
                                        <p:cTn id="44" dur="500"/>
                                        <p:tgtEl>
                                          <p:spTgt spid="3">
                                            <p:txEl>
                                              <p:pRg st="8" end="8"/>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arn(inVertical)">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65614</TotalTime>
  <Words>5674</Words>
  <Application>Microsoft Office PowerPoint</Application>
  <PresentationFormat>Widescreen</PresentationFormat>
  <Paragraphs>864</Paragraphs>
  <Slides>88</Slides>
  <Notes>14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88</vt:i4>
      </vt:variant>
    </vt:vector>
  </HeadingPairs>
  <TitlesOfParts>
    <vt:vector size="99" baseType="lpstr">
      <vt:lpstr>Arial</vt:lpstr>
      <vt:lpstr>Calibri</vt:lpstr>
      <vt:lpstr>Calibri Light</vt:lpstr>
      <vt:lpstr>Cambria Math</vt:lpstr>
      <vt:lpstr>Inconsolata</vt:lpstr>
      <vt:lpstr>Merriweather</vt:lpstr>
      <vt:lpstr>Times</vt:lpstr>
      <vt:lpstr>Wingdings</vt:lpstr>
      <vt:lpstr>Office Theme</vt:lpstr>
      <vt:lpstr>Equation.3</vt:lpstr>
      <vt:lpstr>Acrobat Document</vt:lpstr>
      <vt:lpstr>PowerPoint Presentation</vt:lpstr>
      <vt:lpstr>Classification</vt:lpstr>
      <vt:lpstr>Classification</vt:lpstr>
      <vt:lpstr>Classification</vt:lpstr>
      <vt:lpstr>Classification</vt:lpstr>
      <vt:lpstr>Classification</vt:lpstr>
      <vt:lpstr>PowerPoint Presentation</vt:lpstr>
      <vt:lpstr>Simple approach for k-NN</vt:lpstr>
      <vt:lpstr>Memory-Based Learning</vt:lpstr>
      <vt:lpstr>k-NN Approach</vt:lpstr>
      <vt:lpstr>k-NN Approach</vt:lpstr>
      <vt:lpstr>kNN Decision Boundaries</vt:lpstr>
      <vt:lpstr>kNN</vt:lpstr>
      <vt:lpstr>kNN</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How to choose “k”</vt:lpstr>
      <vt:lpstr>kNN distance problem</vt:lpstr>
      <vt:lpstr>More kNN Details</vt:lpstr>
      <vt:lpstr>Advantages of k-NN</vt:lpstr>
      <vt:lpstr>Disadvantages of k-NN</vt:lpstr>
      <vt:lpstr>kNN Exercise</vt:lpstr>
      <vt:lpstr>Understanding Probability Classifiers</vt:lpstr>
      <vt:lpstr>Random Variables</vt:lpstr>
      <vt:lpstr>Random Variables</vt:lpstr>
      <vt:lpstr>Probability</vt:lpstr>
      <vt:lpstr>Probability Distributions</vt:lpstr>
      <vt:lpstr>Discrete Probability Distribution</vt:lpstr>
      <vt:lpstr>Discrete Probability Example</vt:lpstr>
      <vt:lpstr>Discrete Probability Example</vt:lpstr>
      <vt:lpstr>Discrete Probability Example</vt:lpstr>
      <vt:lpstr>Continuous Probability Distribution</vt:lpstr>
      <vt:lpstr>Continuous Probability Distribution – Probability Density</vt:lpstr>
      <vt:lpstr>Probability Density</vt:lpstr>
      <vt:lpstr>Probability Density</vt:lpstr>
      <vt:lpstr>Properties of Probability Density Functions</vt:lpstr>
      <vt:lpstr>Properties of Probability Density Functions</vt:lpstr>
      <vt:lpstr>The Normal Probability Density Functions</vt:lpstr>
      <vt:lpstr>Example - Continuous Normal Distribution</vt:lpstr>
      <vt:lpstr>Joint Probability</vt:lpstr>
      <vt:lpstr>Joint Probability and Marginal Probability</vt:lpstr>
      <vt:lpstr>Conditional Probability</vt:lpstr>
      <vt:lpstr>Conditional Probability Example</vt:lpstr>
      <vt:lpstr>Conditional Probability Example</vt:lpstr>
      <vt:lpstr>Statistical Independence</vt:lpstr>
      <vt:lpstr>Statistical Independence Example</vt:lpstr>
      <vt:lpstr>Regression Review</vt:lpstr>
      <vt:lpstr>Assumptions</vt:lpstr>
      <vt:lpstr>Regression</vt:lpstr>
      <vt:lpstr>What Does r2 (Coefficient of Determination) Mean?</vt:lpstr>
      <vt:lpstr>R Regression Output: Coefficients</vt:lpstr>
      <vt:lpstr>R Regression Output</vt:lpstr>
      <vt:lpstr>Visual </vt:lpstr>
      <vt:lpstr>Bike Share Output</vt:lpstr>
      <vt:lpstr>Another Definition: Functional Approximation</vt:lpstr>
      <vt:lpstr>Assessment Measures </vt:lpstr>
      <vt:lpstr>Equations </vt:lpstr>
      <vt:lpstr>Linear Regression</vt:lpstr>
      <vt:lpstr>Regression </vt:lpstr>
      <vt:lpstr>Regression and Sparsity</vt:lpstr>
      <vt:lpstr>Bias Versus Variance </vt:lpstr>
      <vt:lpstr>Ridge Regression </vt:lpstr>
      <vt:lpstr>PowerPoint Presentation</vt:lpstr>
      <vt:lpstr>Ridge Penalty </vt:lpstr>
      <vt:lpstr>Gradient Decent </vt:lpstr>
      <vt:lpstr>Gradient Decent </vt:lpstr>
      <vt:lpstr>PowerPoint Presentation</vt:lpstr>
      <vt:lpstr>L2 Norm or Euclidean Norm or Euclidean Length</vt:lpstr>
      <vt:lpstr>Ridge Visualization</vt:lpstr>
      <vt:lpstr>Measuring the Magnitude of Vectors, L2 and L1</vt:lpstr>
      <vt:lpstr>Measuring the Magnitude of Vectors, L2 and L1</vt:lpstr>
      <vt:lpstr>Measuring the Magnitude of Vectors, L2 and L1</vt:lpstr>
      <vt:lpstr>Lasso Equation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Larry Medsker</dc:creator>
  <cp:lastModifiedBy>Wright, Brian (bw2zd)</cp:lastModifiedBy>
  <cp:revision>600</cp:revision>
  <dcterms:created xsi:type="dcterms:W3CDTF">2017-12-21T15:47:29Z</dcterms:created>
  <dcterms:modified xsi:type="dcterms:W3CDTF">2021-03-28T19:26:49Z</dcterms:modified>
</cp:coreProperties>
</file>